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58" r:id="rId5"/>
    <p:sldId id="259" r:id="rId6"/>
    <p:sldId id="266" r:id="rId7"/>
    <p:sldId id="261" r:id="rId8"/>
    <p:sldId id="262" r:id="rId9"/>
    <p:sldId id="263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AC3AE9-7387-3372-38E3-23171E053469}" v="204" dt="2026-06-26T15:32:14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9" d="100"/>
          <a:sy n="149" d="100"/>
        </p:scale>
        <p:origin x="46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336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63D5E-6C1B-D69C-C37A-EA9AD6C20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DD2056-0555-9E26-FB3E-433CFEEB3D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D8D0F9-7E61-54BA-E3AA-E7F0EEAE96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151C1-D0BA-4AA9-C39F-DDA7758605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447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5669280" y="-731520"/>
            <a:ext cx="4114800" cy="4114800"/>
          </a:xfrm>
          <a:prstGeom prst="ellipse">
            <a:avLst/>
          </a:prstGeom>
          <a:solidFill>
            <a:srgbClr val="12939A">
              <a:alpha val="18000"/>
            </a:srgbClr>
          </a:solidFill>
          <a:ln w="12700">
            <a:solidFill>
              <a:srgbClr val="12939A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0" y="182880"/>
            <a:ext cx="2560320" cy="2560320"/>
          </a:xfrm>
          <a:prstGeom prst="ellipse">
            <a:avLst/>
          </a:prstGeom>
          <a:solidFill>
            <a:srgbClr val="E8A020">
              <a:alpha val="12000"/>
            </a:srgbClr>
          </a:solidFill>
          <a:ln w="12700">
            <a:solidFill>
              <a:srgbClr val="E8A020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11480" y="502920"/>
            <a:ext cx="8321040" cy="731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Early Identification of Dyslexia</a:t>
            </a:r>
            <a:endParaRPr lang="en-US" sz="34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2935" y="1142538"/>
            <a:ext cx="8321040" cy="640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chemeClr val="bg1"/>
                </a:solidFill>
                <a:latin typeface="Georgia"/>
                <a:ea typeface="Georgia" pitchFamily="34" charset="-122"/>
                <a:cs typeface="Georgia" pitchFamily="34" charset="-120"/>
              </a:rPr>
              <a:t>Characteristics Through Letter </a:t>
            </a:r>
            <a:r>
              <a:rPr lang="en-US" sz="3200" b="1" i="1" u="sng" dirty="0">
                <a:solidFill>
                  <a:schemeClr val="bg1"/>
                </a:solidFill>
                <a:latin typeface="Georgia"/>
                <a:ea typeface="Georgia" pitchFamily="34" charset="-122"/>
                <a:cs typeface="Georgia" pitchFamily="34" charset="-120"/>
              </a:rPr>
              <a:t>Formation</a:t>
            </a:r>
            <a:endParaRPr lang="en-US" sz="3200" b="1" i="1" u="sng">
              <a:solidFill>
                <a:schemeClr val="bg1"/>
              </a:solidFill>
              <a:latin typeface="Georgia"/>
            </a:endParaRPr>
          </a:p>
        </p:txBody>
      </p:sp>
      <p:sp>
        <p:nvSpPr>
          <p:cNvPr id="9" name="Text 7"/>
          <p:cNvSpPr/>
          <p:nvPr/>
        </p:nvSpPr>
        <p:spPr>
          <a:xfrm>
            <a:off x="411480" y="2029968"/>
            <a:ext cx="8321040" cy="5486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5C842"/>
                </a:solidFill>
                <a:latin typeface="Calibri"/>
                <a:ea typeface="Calibri"/>
                <a:cs typeface="Calibri"/>
              </a:rPr>
              <a:t>Developing a Technology-Enhanced Screening Tool for Young Learners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11480" y="2743200"/>
            <a:ext cx="8321040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Arianne F. Pait, EdD, CCC-SLP  |  Communication Disorders &amp; Computer Science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11480" y="3108960"/>
            <a:ext cx="8321040" cy="5047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A8D8D8"/>
                </a:solidFill>
                <a:latin typeface="Calibri"/>
                <a:ea typeface="Calibri"/>
                <a:cs typeface="Calibri"/>
              </a:rPr>
              <a:t>Arkansas State University</a:t>
            </a:r>
            <a:endParaRPr lang="en-US" sz="1600" dirty="0">
              <a:latin typeface="Calibri"/>
              <a:ea typeface="Calibri"/>
              <a:cs typeface="Calibri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74320" y="4681728"/>
            <a:ext cx="8595360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1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Arkansas Speech-Language-Hearing Association (</a:t>
            </a:r>
            <a:r>
              <a:rPr lang="en-US" sz="110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ArkSHA</a:t>
            </a:r>
            <a:r>
              <a:rPr lang="en-US" sz="11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) 2026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5029200" y="914400"/>
            <a:ext cx="4114800" cy="4114800"/>
          </a:xfrm>
          <a:prstGeom prst="ellipse">
            <a:avLst/>
          </a:prstGeom>
          <a:solidFill>
            <a:srgbClr val="12939A">
              <a:alpha val="12000"/>
            </a:srgbClr>
          </a:solidFill>
          <a:ln w="12700">
            <a:solidFill>
              <a:srgbClr val="12939A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1480" y="457200"/>
            <a:ext cx="8321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5C8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411480" y="1261872"/>
            <a:ext cx="4572000" cy="4572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11480" y="1371600"/>
            <a:ext cx="7772400" cy="5486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A8D8D8"/>
                </a:solidFill>
                <a:latin typeface="Georgia"/>
                <a:ea typeface="Georgia" pitchFamily="34" charset="-122"/>
                <a:cs typeface="Georgia" pitchFamily="34" charset="-120"/>
              </a:rPr>
              <a:t>Early identification of dyslexia gives students the future they deserve.</a:t>
            </a:r>
            <a:endParaRPr lang="en-US" sz="1600" b="1" dirty="0">
              <a:latin typeface="Georgia"/>
            </a:endParaRPr>
          </a:p>
        </p:txBody>
      </p:sp>
      <p:sp>
        <p:nvSpPr>
          <p:cNvPr id="8" name="Text 6"/>
          <p:cNvSpPr/>
          <p:nvPr/>
        </p:nvSpPr>
        <p:spPr>
          <a:xfrm>
            <a:off x="411480" y="2103120"/>
            <a:ext cx="6858000" cy="10058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Arianne F. Pait, EdD, CCC-SLP</a:t>
            </a:r>
            <a:endParaRPr lang="en-US" sz="130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of Clinical Services | Director, ALLIANCE Lab for Dyslexia Research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Arkansas State University, Jonesboro, AR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11480" y="3246120"/>
            <a:ext cx="8321040" cy="1143000"/>
          </a:xfrm>
          <a:prstGeom prst="rect">
            <a:avLst/>
          </a:prstGeom>
          <a:solidFill>
            <a:srgbClr val="0D7680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48640" y="329184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C8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3639312"/>
            <a:ext cx="8046720" cy="6858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By capturing motor output patterns before formal reading instruction begins, an iPadOS tool offers educators an </a:t>
            </a:r>
            <a:r>
              <a:rPr lang="en-US" sz="125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objective, accessible, and scalable path to earlier dyslexia identification and intervention.</a:t>
            </a:r>
            <a:endParaRPr lang="en-US" sz="1250" b="1" dirty="0">
              <a:latin typeface="Calibri"/>
              <a:ea typeface="Calibri"/>
              <a:cs typeface="Calibri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74320" y="4681728"/>
            <a:ext cx="8595360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10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ArkSHA</a:t>
            </a:r>
            <a:r>
              <a:rPr lang="en-US" sz="11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2026  |   |  July 2026</a:t>
            </a:r>
            <a:endParaRPr lang="en-US" sz="1100" dirty="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59436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Problem: Dyslexia Goes Undetected Too Long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325880"/>
            <a:ext cx="2468880" cy="2194560"/>
          </a:xfrm>
          <a:prstGeom prst="rect">
            <a:avLst/>
          </a:prstGeom>
          <a:solidFill>
            <a:srgbClr val="1A3A5C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325880"/>
            <a:ext cx="2468880" cy="73152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50876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205740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5C8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15–20%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457200" y="274320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population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affected by dyslexia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154680" y="1325880"/>
            <a:ext cx="2468880" cy="2194560"/>
          </a:xfrm>
          <a:prstGeom prst="rect">
            <a:avLst/>
          </a:prstGeom>
          <a:solidFill>
            <a:srgbClr val="1A3A5C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154680" y="1325880"/>
            <a:ext cx="2468880" cy="73152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520" y="150876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246120" y="205740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5C8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33%</a:t>
            </a:r>
            <a:endParaRPr lang="en-US" sz="3600" dirty="0"/>
          </a:p>
        </p:txBody>
      </p:sp>
      <p:sp>
        <p:nvSpPr>
          <p:cNvPr id="13" name="Text 9"/>
          <p:cNvSpPr/>
          <p:nvPr/>
        </p:nvSpPr>
        <p:spPr>
          <a:xfrm>
            <a:off x="3246120" y="274320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 rate of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screening tools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5943600" y="1325880"/>
            <a:ext cx="2468880" cy="2194560"/>
          </a:xfrm>
          <a:prstGeom prst="rect">
            <a:avLst/>
          </a:prstGeom>
          <a:solidFill>
            <a:srgbClr val="1A3A5C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5943600" y="1325880"/>
            <a:ext cx="2468880" cy="73152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440" y="150876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035040" y="205740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5C8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50%</a:t>
            </a:r>
            <a:endParaRPr lang="en-US" sz="3600" dirty="0"/>
          </a:p>
        </p:txBody>
      </p:sp>
      <p:sp>
        <p:nvSpPr>
          <p:cNvPr id="18" name="Text 13"/>
          <p:cNvSpPr/>
          <p:nvPr/>
        </p:nvSpPr>
        <p:spPr>
          <a:xfrm>
            <a:off x="6035040" y="274320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at-risk students show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dyslexia subtypes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365760" y="3703320"/>
            <a:ext cx="8412480" cy="72228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2C3E50"/>
                </a:solidFill>
                <a:latin typeface="Calibri"/>
                <a:ea typeface="Calibri"/>
                <a:cs typeface="Calibri"/>
              </a:rPr>
              <a:t>Current tools focus on phonological processing — missing early motor-based signs visible before formal reading begins.</a:t>
            </a:r>
            <a:endParaRPr lang="en-US" sz="1600">
              <a:latin typeface="Calibri"/>
              <a:ea typeface="Calibri"/>
              <a:cs typeface="Calibri"/>
            </a:endParaRPr>
          </a:p>
        </p:txBody>
      </p:sp>
      <p:sp>
        <p:nvSpPr>
          <p:cNvPr id="20" name="Shape 15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C3E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6"/>
          <p:cNvSpPr/>
          <p:nvPr/>
        </p:nvSpPr>
        <p:spPr>
          <a:xfrm>
            <a:off x="274320" y="4828032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A8D8D8"/>
                </a:solidFill>
              </a:rPr>
              <a:t>ArkSHA 2026 | Arkansas State University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2600" b="1">
                <a:solidFill>
                  <a:srgbClr val="FFFFFF"/>
                </a:solidFill>
                <a:latin typeface="Georgia"/>
              </a:rPr>
              <a:t>How Did We Get Here?</a:t>
            </a:r>
            <a:endParaRPr lang="en-US" sz="2600" b="1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20040" y="1234440"/>
            <a:ext cx="1920240" cy="2286000"/>
          </a:xfrm>
          <a:prstGeom prst="rect">
            <a:avLst/>
          </a:prstGeom>
          <a:solidFill>
            <a:srgbClr val="0D7680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1234440"/>
            <a:ext cx="1920240" cy="54864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141732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93192" y="2011680"/>
            <a:ext cx="1773936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1300" b="1">
                <a:solidFill>
                  <a:srgbClr val="F5C842"/>
                </a:solidFill>
                <a:latin typeface="Georgia"/>
              </a:rPr>
              <a:t>Font Creation</a:t>
            </a:r>
            <a:endParaRPr lang="en-US" sz="1300" b="1" dirty="0">
              <a:solidFill>
                <a:srgbClr val="F5C842"/>
              </a:solidFill>
              <a:latin typeface="Georgia"/>
            </a:endParaRPr>
          </a:p>
        </p:txBody>
      </p:sp>
      <p:sp>
        <p:nvSpPr>
          <p:cNvPr id="8" name="Text 5"/>
          <p:cNvSpPr/>
          <p:nvPr/>
        </p:nvSpPr>
        <p:spPr>
          <a:xfrm>
            <a:off x="411480" y="2423160"/>
            <a:ext cx="1737360" cy="10058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1200">
                <a:solidFill>
                  <a:srgbClr val="FFFFFF"/>
                </a:solidFill>
                <a:ea typeface="Calibri"/>
                <a:cs typeface="Calibri"/>
              </a:rPr>
              <a:t>Basic, individualized machine learning application</a:t>
            </a:r>
            <a:endParaRPr lang="en-US" sz="120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9" name="Shape 6"/>
          <p:cNvSpPr/>
          <p:nvPr/>
        </p:nvSpPr>
        <p:spPr>
          <a:xfrm>
            <a:off x="2514600" y="1234440"/>
            <a:ext cx="1920240" cy="2286000"/>
          </a:xfrm>
          <a:prstGeom prst="rect">
            <a:avLst/>
          </a:prstGeom>
          <a:solidFill>
            <a:srgbClr val="0D7680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2514600" y="1234440"/>
            <a:ext cx="1920240" cy="54864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688" y="1417320"/>
            <a:ext cx="502920" cy="5029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604079" y="2011680"/>
            <a:ext cx="1741282" cy="57258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1300" b="1" dirty="0">
                <a:solidFill>
                  <a:srgbClr val="F5C842"/>
                </a:solidFill>
                <a:latin typeface="Georgia"/>
              </a:rPr>
              <a:t>Graphemes as </a:t>
            </a:r>
            <a:r>
              <a:rPr lang="en-US" sz="1300" b="1">
                <a:solidFill>
                  <a:srgbClr val="F5C842"/>
                </a:solidFill>
                <a:latin typeface="Georgia"/>
              </a:rPr>
              <a:t>Early Indicators-Pilot</a:t>
            </a:r>
            <a:endParaRPr lang="en-US" sz="1300" b="1" dirty="0">
              <a:solidFill>
                <a:srgbClr val="F5C842"/>
              </a:solidFill>
              <a:latin typeface="Georgia"/>
            </a:endParaRPr>
          </a:p>
        </p:txBody>
      </p:sp>
      <p:sp>
        <p:nvSpPr>
          <p:cNvPr id="13" name="Text 9"/>
          <p:cNvSpPr/>
          <p:nvPr/>
        </p:nvSpPr>
        <p:spPr>
          <a:xfrm>
            <a:off x="2606040" y="2423160"/>
            <a:ext cx="1737360" cy="10058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1200">
                <a:solidFill>
                  <a:srgbClr val="FFFFFF"/>
                </a:solidFill>
                <a:ea typeface="Calibri"/>
                <a:cs typeface="Calibri"/>
              </a:rPr>
              <a:t>Curious Case of "O"</a:t>
            </a:r>
            <a:endParaRPr lang="en-US" sz="120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4709160" y="1234440"/>
            <a:ext cx="1920240" cy="2286000"/>
          </a:xfrm>
          <a:prstGeom prst="rect">
            <a:avLst/>
          </a:prstGeom>
          <a:solidFill>
            <a:srgbClr val="0D7680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4709160" y="1234440"/>
            <a:ext cx="1920240" cy="54864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3248" y="1417320"/>
            <a:ext cx="502920" cy="5029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793197" y="2011680"/>
            <a:ext cx="1752166" cy="42563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1300" b="1">
                <a:solidFill>
                  <a:srgbClr val="F5C842"/>
                </a:solidFill>
                <a:latin typeface="Georgia"/>
              </a:rPr>
              <a:t>Screener Development</a:t>
            </a:r>
            <a:endParaRPr lang="en-US" sz="1300" b="1" dirty="0">
              <a:solidFill>
                <a:srgbClr val="F5C842"/>
              </a:solidFill>
              <a:latin typeface="Georgia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4800600" y="2423160"/>
            <a:ext cx="1737360" cy="10058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12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Current Project</a:t>
            </a:r>
            <a:endParaRPr lang="en-US" sz="120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6903720" y="1234440"/>
            <a:ext cx="1920240" cy="2286000"/>
          </a:xfrm>
          <a:prstGeom prst="rect">
            <a:avLst/>
          </a:prstGeom>
          <a:solidFill>
            <a:srgbClr val="0D7680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6903720" y="1234440"/>
            <a:ext cx="1920240" cy="54864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7808" y="1417320"/>
            <a:ext cx="502920" cy="50292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976872" y="2011680"/>
            <a:ext cx="1773936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1300" b="1">
                <a:solidFill>
                  <a:srgbClr val="F5C842"/>
                </a:solidFill>
                <a:latin typeface="Georgia"/>
              </a:rPr>
              <a:t>App Development</a:t>
            </a:r>
            <a:endParaRPr lang="en-US" sz="1300" b="1" dirty="0">
              <a:solidFill>
                <a:srgbClr val="F5C842"/>
              </a:solidFill>
              <a:latin typeface="Georgia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6995160" y="2423160"/>
            <a:ext cx="1737360" cy="10058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1200">
                <a:solidFill>
                  <a:srgbClr val="FFFFFF"/>
                </a:solidFill>
                <a:ea typeface="Calibri"/>
                <a:cs typeface="Calibri"/>
              </a:rPr>
              <a:t>User Expansion</a:t>
            </a:r>
            <a:endParaRPr lang="en-US" sz="120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382088" y="3648892"/>
            <a:ext cx="8379824" cy="51162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endParaRPr lang="en-US" sz="1300" b="1" i="1" dirty="0">
              <a:solidFill>
                <a:srgbClr val="A8D8D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Shape 19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C3E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0"/>
          <p:cNvSpPr/>
          <p:nvPr/>
        </p:nvSpPr>
        <p:spPr>
          <a:xfrm>
            <a:off x="274320" y="4828032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A8D8D8"/>
                </a:solidFill>
              </a:rPr>
              <a:t>ArkSHA 2026 | Pait et al. — Dyslexia Screening Research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Research Questions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234440"/>
            <a:ext cx="594360" cy="594360"/>
          </a:xfrm>
          <a:prstGeom prst="ellipse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097280" y="1234440"/>
            <a:ext cx="7680960" cy="822960"/>
          </a:xfrm>
          <a:prstGeom prst="rect">
            <a:avLst/>
          </a:prstGeom>
          <a:solidFill>
            <a:srgbClr val="0D7680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234440" y="1280160"/>
            <a:ext cx="7452360" cy="731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Can handwriting analysis differentiate kindergarten and first-grade children who exhibit dyslexia characteristics from those who do not?</a:t>
            </a:r>
            <a:endParaRPr lang="en-US" sz="1350" b="1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65760" y="2331720"/>
            <a:ext cx="594360" cy="594360"/>
          </a:xfrm>
          <a:prstGeom prst="ellipse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65760" y="23317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1097280" y="2331720"/>
            <a:ext cx="7680960" cy="822960"/>
          </a:xfrm>
          <a:prstGeom prst="rect">
            <a:avLst/>
          </a:prstGeom>
          <a:solidFill>
            <a:srgbClr val="0D7680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234440" y="2377440"/>
            <a:ext cx="7452360" cy="731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Can machine learning algorithms trained on stroke-based handwriting data predict dyslexia characteristics with sufficient accuracy as an early screening tool?</a:t>
            </a:r>
            <a:endParaRPr lang="en-US" sz="1350" b="1" dirty="0">
              <a:latin typeface="Calibri"/>
              <a:ea typeface="Calibri"/>
              <a:cs typeface="Calibri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65760" y="3429000"/>
            <a:ext cx="594360" cy="594360"/>
          </a:xfrm>
          <a:prstGeom prst="ellipse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65760" y="34290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1097280" y="3429000"/>
            <a:ext cx="7680960" cy="822960"/>
          </a:xfrm>
          <a:prstGeom prst="rect">
            <a:avLst/>
          </a:prstGeom>
          <a:solidFill>
            <a:srgbClr val="0D7680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234440" y="3474720"/>
            <a:ext cx="7452360" cy="731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What specific motor output patterns in letter formation distinguish students with dyslexic characteristics from typically developing peers?</a:t>
            </a:r>
            <a:endParaRPr lang="en-US" sz="1350" b="1" dirty="0">
              <a:latin typeface="Calibri"/>
              <a:ea typeface="Calibri"/>
              <a:cs typeface="Calibri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C3E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74320" y="4828032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A8D8D8"/>
                </a:solidFill>
              </a:rPr>
              <a:t>ArkSHA 2026 | Pait et al. — Dyslexia Screening Research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Technology Integration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188720"/>
            <a:ext cx="3931920" cy="338328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3931920" cy="41148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Study Design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1691640"/>
            <a:ext cx="3657600" cy="27432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100 participants (50 kindergarteners, 50 first </a:t>
            </a:r>
            <a:r>
              <a:rPr lang="en-US" sz="125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graders)</a:t>
            </a:r>
            <a:endParaRPr lang="en-US" sz="1250" dirty="0">
              <a:latin typeface="Calibri"/>
              <a:ea typeface="Calibri"/>
              <a:cs typeface="Calibri"/>
            </a:endParaRP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Ages 5–7 in a public elementary school</a:t>
            </a:r>
            <a:endParaRPr lang="en-US" sz="1250">
              <a:latin typeface="Calibri"/>
              <a:ea typeface="Calibri"/>
              <a:cs typeface="Calibri"/>
            </a:endParaRP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classrooms with parental consent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Non-experimental, quantitative, observational design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5–10 minute screening sessions per student</a:t>
            </a:r>
            <a:endParaRPr lang="en-US" sz="1250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572000" y="1188720"/>
            <a:ext cx="4206240" cy="3383280"/>
          </a:xfrm>
          <a:prstGeom prst="rect">
            <a:avLst/>
          </a:prstGeom>
          <a:solidFill>
            <a:srgbClr val="E8ED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572000" y="1188720"/>
            <a:ext cx="4206240" cy="411480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663440" y="118872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Technology Stack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663440" y="1737360"/>
            <a:ext cx="1005840" cy="45720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663440" y="1737360"/>
            <a:ext cx="1005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iPadOS App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760720" y="17830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application capturing stroke-based data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663440" y="2423160"/>
            <a:ext cx="1005840" cy="45720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663440" y="2423160"/>
            <a:ext cx="1005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 Pencil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760720" y="24688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High-resolution pressure &amp; spatial metrics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663440" y="3108960"/>
            <a:ext cx="1005840" cy="45720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663440" y="3108960"/>
            <a:ext cx="1005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CNN Model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760720" y="31546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Convolutional neural network classification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663440" y="3794760"/>
            <a:ext cx="1005840" cy="45720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663440" y="3794760"/>
            <a:ext cx="1005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 Analysis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760720" y="38404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Stroke patterns, pressure, reversals, spacing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C3E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274320" y="4828032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A8D8D8"/>
                </a:solidFill>
              </a:rPr>
              <a:t>ArkSHA 2026 | Arkansas State University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A5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A23841-4C4D-3341-883B-8B24D82AE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5B51851-AB06-FA8C-7CD0-0305F8A2489A}"/>
              </a:ext>
            </a:extLst>
          </p:cNvPr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7707EDE-482C-A53E-89DF-66D0C438AA72}"/>
              </a:ext>
            </a:extLst>
          </p:cNvPr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2600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What the App Could Capture</a:t>
            </a:r>
            <a:endParaRPr lang="en-US" sz="26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B0FDDFA-BA6E-7082-8421-2546FEF292E8}"/>
              </a:ext>
            </a:extLst>
          </p:cNvPr>
          <p:cNvSpPr/>
          <p:nvPr/>
        </p:nvSpPr>
        <p:spPr>
          <a:xfrm>
            <a:off x="320040" y="1234440"/>
            <a:ext cx="1920240" cy="2286000"/>
          </a:xfrm>
          <a:prstGeom prst="rect">
            <a:avLst/>
          </a:prstGeom>
          <a:solidFill>
            <a:srgbClr val="0D7680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28A4350-5269-7894-68DD-CBF9E586ED86}"/>
              </a:ext>
            </a:extLst>
          </p:cNvPr>
          <p:cNvSpPr/>
          <p:nvPr/>
        </p:nvSpPr>
        <p:spPr>
          <a:xfrm>
            <a:off x="320040" y="1234440"/>
            <a:ext cx="1920240" cy="54864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FED29D67-0465-C4B3-977F-AA31747EC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1417320"/>
            <a:ext cx="502920" cy="502920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048ABF7E-22F3-E5AD-124E-1DCB2D9DE263}"/>
              </a:ext>
            </a:extLst>
          </p:cNvPr>
          <p:cNvSpPr/>
          <p:nvPr/>
        </p:nvSpPr>
        <p:spPr>
          <a:xfrm>
            <a:off x="393192" y="2011680"/>
            <a:ext cx="17739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C8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Stroke Formation</a:t>
            </a:r>
            <a:endParaRPr lang="en-US" sz="13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D9BA60E5-D488-CA76-7AEB-0F8F41E22399}"/>
              </a:ext>
            </a:extLst>
          </p:cNvPr>
          <p:cNvSpPr/>
          <p:nvPr/>
        </p:nvSpPr>
        <p:spPr>
          <a:xfrm>
            <a:off x="411480" y="2423160"/>
            <a:ext cx="1737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 and direction of letter construction</a:t>
            </a:r>
            <a:endParaRPr lang="en-US" sz="120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B0BA32BE-5F7A-2F8D-3356-7CD24C889C9D}"/>
              </a:ext>
            </a:extLst>
          </p:cNvPr>
          <p:cNvSpPr/>
          <p:nvPr/>
        </p:nvSpPr>
        <p:spPr>
          <a:xfrm>
            <a:off x="2514600" y="1234440"/>
            <a:ext cx="1920240" cy="2286000"/>
          </a:xfrm>
          <a:prstGeom prst="rect">
            <a:avLst/>
          </a:prstGeom>
          <a:solidFill>
            <a:srgbClr val="0D7680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E4398229-63D6-E0C1-202B-2BB96C24FAAB}"/>
              </a:ext>
            </a:extLst>
          </p:cNvPr>
          <p:cNvSpPr/>
          <p:nvPr/>
        </p:nvSpPr>
        <p:spPr>
          <a:xfrm>
            <a:off x="2514600" y="1234440"/>
            <a:ext cx="1920240" cy="54864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9AEE6D22-A4A4-3D32-B18E-BFFD33F9F8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688" y="1417320"/>
            <a:ext cx="502920" cy="50292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17940E48-F5BA-AB0B-F89A-29F85806EA2D}"/>
              </a:ext>
            </a:extLst>
          </p:cNvPr>
          <p:cNvSpPr/>
          <p:nvPr/>
        </p:nvSpPr>
        <p:spPr>
          <a:xfrm>
            <a:off x="2587752" y="2011680"/>
            <a:ext cx="17739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C8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Writing Pressure</a:t>
            </a:r>
            <a:endParaRPr lang="en-US" sz="13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7DC42BFE-8180-8C29-7A1D-4C6811ADBE1E}"/>
              </a:ext>
            </a:extLst>
          </p:cNvPr>
          <p:cNvSpPr/>
          <p:nvPr/>
        </p:nvSpPr>
        <p:spPr>
          <a:xfrm>
            <a:off x="2606040" y="2423160"/>
            <a:ext cx="1737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 applied to screen, scored 1–10</a:t>
            </a:r>
            <a:endParaRPr lang="en-US" sz="1200" dirty="0"/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5B556050-3338-5D84-4DC0-ABED03DFD964}"/>
              </a:ext>
            </a:extLst>
          </p:cNvPr>
          <p:cNvSpPr/>
          <p:nvPr/>
        </p:nvSpPr>
        <p:spPr>
          <a:xfrm>
            <a:off x="4709160" y="1234440"/>
            <a:ext cx="1920240" cy="2286000"/>
          </a:xfrm>
          <a:prstGeom prst="rect">
            <a:avLst/>
          </a:prstGeom>
          <a:solidFill>
            <a:srgbClr val="0D7680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6BD7880D-6B05-C64D-0FD4-FF8B352605F2}"/>
              </a:ext>
            </a:extLst>
          </p:cNvPr>
          <p:cNvSpPr/>
          <p:nvPr/>
        </p:nvSpPr>
        <p:spPr>
          <a:xfrm>
            <a:off x="4709160" y="1234440"/>
            <a:ext cx="1920240" cy="54864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>
            <a:extLst>
              <a:ext uri="{FF2B5EF4-FFF2-40B4-BE49-F238E27FC236}">
                <a16:creationId xmlns:a16="http://schemas.microsoft.com/office/drawing/2014/main" id="{15F666CB-A597-87A4-9AD4-5D5DADE8A1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3248" y="1417320"/>
            <a:ext cx="502920" cy="502920"/>
          </a:xfrm>
          <a:prstGeom prst="rect">
            <a:avLst/>
          </a:prstGeom>
        </p:spPr>
      </p:pic>
      <p:sp>
        <p:nvSpPr>
          <p:cNvPr id="17" name="Text 12">
            <a:extLst>
              <a:ext uri="{FF2B5EF4-FFF2-40B4-BE49-F238E27FC236}">
                <a16:creationId xmlns:a16="http://schemas.microsoft.com/office/drawing/2014/main" id="{C2C7715C-68BF-B0A3-34F9-07D18D7E77E3}"/>
              </a:ext>
            </a:extLst>
          </p:cNvPr>
          <p:cNvSpPr/>
          <p:nvPr/>
        </p:nvSpPr>
        <p:spPr>
          <a:xfrm>
            <a:off x="4782312" y="2011680"/>
            <a:ext cx="17739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C8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Spatial Patterns</a:t>
            </a:r>
            <a:endParaRPr lang="en-US" sz="1300" dirty="0"/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D647D9B2-1275-6E78-2220-0B2611CD3257}"/>
              </a:ext>
            </a:extLst>
          </p:cNvPr>
          <p:cNvSpPr/>
          <p:nvPr/>
        </p:nvSpPr>
        <p:spPr>
          <a:xfrm>
            <a:off x="4800600" y="2423160"/>
            <a:ext cx="1737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Spacing between strokes and letters</a:t>
            </a:r>
            <a:endParaRPr lang="en-US" sz="1200" dirty="0"/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F31F7DA7-00BD-06C9-3B53-681E6726D03B}"/>
              </a:ext>
            </a:extLst>
          </p:cNvPr>
          <p:cNvSpPr/>
          <p:nvPr/>
        </p:nvSpPr>
        <p:spPr>
          <a:xfrm>
            <a:off x="6903720" y="1234440"/>
            <a:ext cx="1920240" cy="2286000"/>
          </a:xfrm>
          <a:prstGeom prst="rect">
            <a:avLst/>
          </a:prstGeom>
          <a:solidFill>
            <a:srgbClr val="0D7680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5DEC224C-E8B0-24F6-AD96-C9FBE705C699}"/>
              </a:ext>
            </a:extLst>
          </p:cNvPr>
          <p:cNvSpPr/>
          <p:nvPr/>
        </p:nvSpPr>
        <p:spPr>
          <a:xfrm>
            <a:off x="6903720" y="1234440"/>
            <a:ext cx="1920240" cy="54864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>
            <a:extLst>
              <a:ext uri="{FF2B5EF4-FFF2-40B4-BE49-F238E27FC236}">
                <a16:creationId xmlns:a16="http://schemas.microsoft.com/office/drawing/2014/main" id="{5F934DCC-8A1D-DDBA-5750-1D8FFDCD5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7808" y="1417320"/>
            <a:ext cx="502920" cy="502920"/>
          </a:xfrm>
          <a:prstGeom prst="rect">
            <a:avLst/>
          </a:prstGeom>
        </p:spPr>
      </p:pic>
      <p:sp>
        <p:nvSpPr>
          <p:cNvPr id="22" name="Text 16">
            <a:extLst>
              <a:ext uri="{FF2B5EF4-FFF2-40B4-BE49-F238E27FC236}">
                <a16:creationId xmlns:a16="http://schemas.microsoft.com/office/drawing/2014/main" id="{FCD05EAB-9A95-05AA-6B8B-CEE46DBDF224}"/>
              </a:ext>
            </a:extLst>
          </p:cNvPr>
          <p:cNvSpPr/>
          <p:nvPr/>
        </p:nvSpPr>
        <p:spPr>
          <a:xfrm>
            <a:off x="6976872" y="2011680"/>
            <a:ext cx="17739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C8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Letter Reversals</a:t>
            </a:r>
            <a:endParaRPr lang="en-US" sz="1300" dirty="0"/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C65D1288-646B-8EEB-0CC5-4C86252D7310}"/>
              </a:ext>
            </a:extLst>
          </p:cNvPr>
          <p:cNvSpPr/>
          <p:nvPr/>
        </p:nvSpPr>
        <p:spPr>
          <a:xfrm>
            <a:off x="6995160" y="2423160"/>
            <a:ext cx="1737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Orientation errors &amp; reversal frequency</a:t>
            </a:r>
            <a:endParaRPr lang="en-US" sz="1200" dirty="0"/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DB44891F-27A1-9F39-8031-F051FE3CDFE3}"/>
              </a:ext>
            </a:extLst>
          </p:cNvPr>
          <p:cNvSpPr/>
          <p:nvPr/>
        </p:nvSpPr>
        <p:spPr>
          <a:xfrm>
            <a:off x="365760" y="3703320"/>
            <a:ext cx="8412480" cy="4572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300" b="1" i="1">
                <a:solidFill>
                  <a:srgbClr val="A8D8D8"/>
                </a:solidFill>
                <a:latin typeface="Calibri"/>
                <a:ea typeface="Calibri"/>
                <a:cs typeface="Calibri"/>
              </a:rPr>
              <a:t>All data collected using Pencil &amp; Paper — (Grid lines to improve computerized analysis).</a:t>
            </a:r>
            <a:endParaRPr lang="en-US" sz="1300" b="1">
              <a:latin typeface="Calibri"/>
              <a:ea typeface="Calibri"/>
              <a:cs typeface="Calibri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26913C12-F370-64AF-C88F-2DCCE80C5C01}"/>
              </a:ext>
            </a:extLst>
          </p:cNvPr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C3E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BDA44516-C5A0-EDC9-7ECF-5692CC0BB5C6}"/>
              </a:ext>
            </a:extLst>
          </p:cNvPr>
          <p:cNvSpPr/>
          <p:nvPr/>
        </p:nvSpPr>
        <p:spPr>
          <a:xfrm>
            <a:off x="274320" y="4828032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A8D8D8"/>
                </a:solidFill>
              </a:rPr>
              <a:t>ArkSHA 2026 | Pait et al. — Dyslexia Screening Research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78390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Machine Learning Pipeline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1371600"/>
            <a:ext cx="1783080" cy="1463040"/>
          </a:xfrm>
          <a:prstGeom prst="rect">
            <a:avLst/>
          </a:prstGeom>
          <a:solidFill>
            <a:srgbClr val="1A3A5C"/>
          </a:solidFill>
          <a:ln/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1371600"/>
            <a:ext cx="1783080" cy="73152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47472" y="1508760"/>
            <a:ext cx="163677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Handwriting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Data Capture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47472" y="2240280"/>
            <a:ext cx="163677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iPad + Apple Pencil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103120" y="2066544"/>
            <a:ext cx="274320" cy="73152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304288" y="1938528"/>
            <a:ext cx="182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A020"/>
                </a:solidFill>
              </a:rPr>
              <a:t>▶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2468880" y="1371600"/>
            <a:ext cx="1783080" cy="1463040"/>
          </a:xfrm>
          <a:prstGeom prst="rect">
            <a:avLst/>
          </a:prstGeom>
          <a:solidFill>
            <a:srgbClr val="1A3A5C"/>
          </a:solidFill>
          <a:ln/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468880" y="1371600"/>
            <a:ext cx="1783080" cy="73152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542032" y="1508760"/>
            <a:ext cx="163677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Feature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Extraction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542032" y="2240280"/>
            <a:ext cx="163677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Pressure, spacing,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A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reversals, strokes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297680" y="2066544"/>
            <a:ext cx="274320" cy="73152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498848" y="1938528"/>
            <a:ext cx="182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A020"/>
                </a:solidFill>
              </a:rPr>
              <a:t>▶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663440" y="1371600"/>
            <a:ext cx="1783080" cy="1463040"/>
          </a:xfrm>
          <a:prstGeom prst="rect">
            <a:avLst/>
          </a:prstGeom>
          <a:solidFill>
            <a:srgbClr val="1A3A5C"/>
          </a:solidFill>
          <a:ln/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663440" y="1371600"/>
            <a:ext cx="1783080" cy="73152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736592" y="1508760"/>
            <a:ext cx="163677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CNN Model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Training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736592" y="2240280"/>
            <a:ext cx="163677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Convolutional neural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A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classifier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92240" y="2066544"/>
            <a:ext cx="274320" cy="73152"/>
          </a:xfrm>
          <a:prstGeom prst="rect">
            <a:avLst/>
          </a:prstGeom>
          <a:solidFill>
            <a:srgbClr val="E8A0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693408" y="1938528"/>
            <a:ext cx="182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A020"/>
                </a:solidFill>
              </a:rPr>
              <a:t>▶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858000" y="1371600"/>
            <a:ext cx="1783080" cy="1463040"/>
          </a:xfrm>
          <a:prstGeom prst="rect">
            <a:avLst/>
          </a:prstGeom>
          <a:solidFill>
            <a:srgbClr val="1A3A5C"/>
          </a:solidFill>
          <a:ln/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858000" y="1371600"/>
            <a:ext cx="1783080" cy="73152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931152" y="1508760"/>
            <a:ext cx="163677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Dyslexia Risk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Screening Output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931152" y="2240280"/>
            <a:ext cx="163677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Objective, data-driven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A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365760" y="301752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ML model reduces subjective interpretation and increases reliability through objective, data-driven classification.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365760" y="3566160"/>
            <a:ext cx="8412480" cy="82296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548640" y="3611880"/>
            <a:ext cx="8046720" cy="731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Validation: Program consistency across multiple administrations + cross-examination with parental developmental history and family history of dyslexia.</a:t>
            </a:r>
            <a:endParaRPr lang="en-US" sz="1250" b="1" dirty="0">
              <a:latin typeface="Calibri"/>
              <a:ea typeface="Calibri"/>
              <a:cs typeface="Calibri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C3E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274320" y="4828032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A8D8D8"/>
                </a:solidFill>
              </a:rPr>
              <a:t>ArkSHA 2026 | Arkansas State University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-502458"/>
            <a:ext cx="8412480" cy="1576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Expected Outcomes &amp; Impact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59987" y="507078"/>
            <a:ext cx="8418253" cy="1321305"/>
          </a:xfrm>
          <a:prstGeom prst="rect">
            <a:avLst/>
          </a:prstGeom>
          <a:solidFill>
            <a:srgbClr val="0D7680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15373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51560" y="1307592"/>
            <a:ext cx="7589520" cy="594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Novel, technology-enhanced screening tool providing objective, quantifiable dyslexia risk assessment for young children</a:t>
            </a:r>
            <a:endParaRPr lang="en-US" sz="1300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65760" y="2121408"/>
            <a:ext cx="8412480" cy="749808"/>
          </a:xfrm>
          <a:prstGeom prst="rect">
            <a:avLst/>
          </a:prstGeom>
          <a:solidFill>
            <a:srgbClr val="0D7680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438841"/>
            <a:ext cx="457200" cy="4572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51560" y="2194560"/>
            <a:ext cx="7589520" cy="594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</a:t>
            </a:r>
            <a:r>
              <a:rPr lang="en-US" sz="13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vidence-based integration of fine motor analysis with machine learning for educational assessment</a:t>
            </a: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365760" y="3008376"/>
            <a:ext cx="8412480" cy="749808"/>
          </a:xfrm>
          <a:prstGeom prst="rect">
            <a:avLst/>
          </a:prstGeom>
          <a:solidFill>
            <a:srgbClr val="0D7680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193036"/>
            <a:ext cx="457200" cy="4572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51560" y="3081528"/>
            <a:ext cx="7589520" cy="594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</a:t>
            </a:r>
            <a:r>
              <a:rPr lang="en-US" sz="13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calable, accessible approach implementable in diverse school settings with minimal training</a:t>
            </a: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365760" y="3895344"/>
            <a:ext cx="8412480" cy="749808"/>
          </a:xfrm>
          <a:prstGeom prst="rect">
            <a:avLst/>
          </a:prstGeom>
          <a:solidFill>
            <a:srgbClr val="0D7680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080004"/>
            <a:ext cx="457200" cy="4572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51560" y="3968496"/>
            <a:ext cx="7589520" cy="594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Foundation for earlier intervention and improved academic outcomes for at-risk students</a:t>
            </a: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r>
              <a:rPr lang="en-US" sz="13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 sets will be available to other researchers.</a:t>
            </a:r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30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C3E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1"/>
          <p:cNvSpPr/>
          <p:nvPr/>
        </p:nvSpPr>
        <p:spPr>
          <a:xfrm>
            <a:off x="274320" y="4828032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A8D8D8"/>
                </a:solidFill>
              </a:rPr>
              <a:t>ArkSHA 2026 | Pait et al. — Dyslexia Screening Research</a:t>
            </a:r>
            <a:endParaRPr lang="en-US" sz="900" dirty="0"/>
          </a:p>
        </p:txBody>
      </p:sp>
      <p:pic>
        <p:nvPicPr>
          <p:cNvPr id="18" name="Graphic 17" descr="Cloud outline">
            <a:extLst>
              <a:ext uri="{FF2B5EF4-FFF2-40B4-BE49-F238E27FC236}">
                <a16:creationId xmlns:a16="http://schemas.microsoft.com/office/drawing/2014/main" id="{1A3CC87F-97A6-FFC9-DCC9-98B3BCFE34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8300" y="3759777"/>
            <a:ext cx="619991" cy="8970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Relevance to ArkSHA &amp; Teacher Education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234440"/>
            <a:ext cx="4023360" cy="45720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23444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Educational Technology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1691640"/>
            <a:ext cx="4023360" cy="2286000"/>
          </a:xfrm>
          <a:prstGeom prst="rect">
            <a:avLst/>
          </a:prstGeom>
          <a:solidFill>
            <a:srgbClr val="E8ED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1783080"/>
            <a:ext cx="37490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Innovative use of iPadOS &amp; Apple Pencil for assessment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Consumer-grade devices repurposed for sophisticated diagnostics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supporting data-driven educator decision-making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234440"/>
            <a:ext cx="4023360" cy="457200"/>
          </a:xfrm>
          <a:prstGeom prst="rect">
            <a:avLst/>
          </a:prstGeom>
          <a:solidFill>
            <a:srgbClr val="0D76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846320" y="123444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Teacher Preparation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754880" y="1691640"/>
            <a:ext cx="4023360" cy="2286000"/>
          </a:xfrm>
          <a:prstGeom prst="rect">
            <a:avLst/>
          </a:prstGeom>
          <a:solidFill>
            <a:srgbClr val="E8ED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92040" y="1783080"/>
            <a:ext cx="37490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Accessible tools reduce training burden for early identification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 screening replaces subjective interpretation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Informs pre-service programs in assessment &amp; assistive tech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3703320"/>
            <a:ext cx="8412480" cy="64008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02920" y="3749040"/>
            <a:ext cx="8138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Interdisciplinary Collaboration: Communication Disorders · Educational Technology · Computer Science · Early Childhood Education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C3E5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74320" y="4828032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A8D8D8"/>
                </a:solidFill>
              </a:rPr>
              <a:t>ArkSHA 2026 | Arkansas State University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683</Words>
  <Application>Microsoft Office PowerPoint</Application>
  <PresentationFormat>On-screen Show (16:9)</PresentationFormat>
  <Paragraphs>121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Identification of Dyslexia Through Letter Formation</dc:title>
  <dc:subject>PptxGenJS Presentation</dc:subject>
  <dc:creator>PptxGenJS</dc:creator>
  <cp:lastModifiedBy>Arianne F. Pait</cp:lastModifiedBy>
  <cp:revision>141</cp:revision>
  <dcterms:created xsi:type="dcterms:W3CDTF">2026-03-23T18:14:55Z</dcterms:created>
  <dcterms:modified xsi:type="dcterms:W3CDTF">2026-06-26T15:43:25Z</dcterms:modified>
</cp:coreProperties>
</file>