
<file path=[Content_Types].xml><?xml version="1.0" encoding="utf-8"?>
<Types xmlns="http://schemas.openxmlformats.org/package/2006/content-types">
  <Default Extension="jpg" ContentType="image/jpe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4" r:id="rId1"/>
  </p:sldMasterIdLst>
  <p:notesMasterIdLst>
    <p:notesMasterId r:id="rId12"/>
  </p:notesMasterIdLst>
  <p:handoutMasterIdLst>
    <p:handoutMasterId r:id="rId13"/>
  </p:handoutMasterIdLst>
  <p:sldIdLst>
    <p:sldId id="258" r:id="rId2"/>
    <p:sldId id="260" r:id="rId3"/>
    <p:sldId id="261" r:id="rId4"/>
    <p:sldId id="262" r:id="rId5"/>
    <p:sldId id="263" r:id="rId6"/>
    <p:sldId id="265" r:id="rId7"/>
    <p:sldId id="266" r:id="rId8"/>
    <p:sldId id="269" r:id="rId9"/>
    <p:sldId id="267" r:id="rId10"/>
    <p:sldId id="268" r:id="rId11"/>
  </p:sldIdLst>
  <p:sldSz cx="12188825" cy="6858000"/>
  <p:notesSz cx="6858000" cy="9144000"/>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945">
          <p15:clr>
            <a:srgbClr val="A4A3A4"/>
          </p15:clr>
        </p15:guide>
        <p15:guide id="3" orient="horz" pos="3888">
          <p15:clr>
            <a:srgbClr val="A4A3A4"/>
          </p15:clr>
        </p15:guide>
        <p15:guide id="4" orient="horz" pos="192">
          <p15:clr>
            <a:srgbClr val="A4A3A4"/>
          </p15:clr>
        </p15:guide>
        <p15:guide id="5" orient="horz" pos="1072">
          <p15:clr>
            <a:srgbClr val="A4A3A4"/>
          </p15:clr>
        </p15:guide>
        <p15:guide id="6" pos="3839">
          <p15:clr>
            <a:srgbClr val="A4A3A4"/>
          </p15:clr>
        </p15:guide>
        <p15:guide id="7" pos="704">
          <p15:clr>
            <a:srgbClr val="A4A3A4"/>
          </p15:clr>
        </p15:guide>
        <p15:guide id="8" pos="7102">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6182" autoAdjust="0"/>
  </p:normalViewPr>
  <p:slideViewPr>
    <p:cSldViewPr showGuides="1">
      <p:cViewPr varScale="1">
        <p:scale>
          <a:sx n="85" d="100"/>
          <a:sy n="85" d="100"/>
        </p:scale>
        <p:origin x="590" y="53"/>
      </p:cViewPr>
      <p:guideLst>
        <p:guide orient="horz" pos="2160"/>
        <p:guide orient="horz" pos="945"/>
        <p:guide orient="horz" pos="3888"/>
        <p:guide orient="horz" pos="192"/>
        <p:guide orient="horz" pos="1072"/>
        <p:guide pos="3839"/>
        <p:guide pos="704"/>
        <p:guide pos="7102"/>
      </p:guideLst>
    </p:cSldViewPr>
  </p:slideViewPr>
  <p:outlineViewPr>
    <p:cViewPr>
      <p:scale>
        <a:sx n="33" d="100"/>
        <a:sy n="33" d="100"/>
      </p:scale>
      <p:origin x="0" y="-2886"/>
    </p:cViewPr>
  </p:outlineViewPr>
  <p:notesTextViewPr>
    <p:cViewPr>
      <p:scale>
        <a:sx n="3" d="2"/>
        <a:sy n="3" d="2"/>
      </p:scale>
      <p:origin x="0" y="0"/>
    </p:cViewPr>
  </p:notesTextViewPr>
  <p:notesViewPr>
    <p:cSldViewPr>
      <p:cViewPr varScale="1">
        <p:scale>
          <a:sx n="79" d="100"/>
          <a:sy n="79" d="100"/>
        </p:scale>
        <p:origin x="3198"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solidFill>
                <a:schemeClr val="tx2"/>
              </a:solidFill>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973C59C-4E16-4A64-A766-34DB213E11B3}" type="datetimeFigureOut">
              <a:rPr lang="en-US">
                <a:solidFill>
                  <a:schemeClr val="tx2"/>
                </a:solidFill>
              </a:rPr>
              <a:t>7/1/2026</a:t>
            </a:fld>
            <a:endParaRPr>
              <a:solidFill>
                <a:schemeClr val="tx2"/>
              </a:solidFill>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solidFill>
                <a:schemeClr val="tx2"/>
              </a:solidFill>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FD77566-CD65-4859-9FA1-43956DC85B8C}" type="slidenum">
              <a:rPr>
                <a:solidFill>
                  <a:schemeClr val="tx2"/>
                </a:solidFill>
              </a:rPr>
              <a:t>‹#›</a:t>
            </a:fld>
            <a:endParaRPr>
              <a:solidFill>
                <a:schemeClr val="tx2"/>
              </a:solidFill>
            </a:endParaRPr>
          </a:p>
        </p:txBody>
      </p:sp>
    </p:spTree>
    <p:extLst>
      <p:ext uri="{BB962C8B-B14F-4D97-AF65-F5344CB8AC3E}">
        <p14:creationId xmlns:p14="http://schemas.microsoft.com/office/powerpoint/2010/main" val="27087983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solidFill>
                  <a:schemeClr val="tx2"/>
                </a:solidFill>
              </a:defRPr>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solidFill>
                  <a:schemeClr val="tx2"/>
                </a:solidFill>
              </a:defRPr>
            </a:lvl1pPr>
          </a:lstStyle>
          <a:p>
            <a:fld id="{F95CF31C-F757-429C-A789-86504F04C3BE}" type="datetimeFigureOut">
              <a:rPr lang="en-US"/>
              <a:pPr/>
              <a:t>7/1/2026</a:t>
            </a:fld>
            <a:endParaRPr/>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solidFill>
                  <a:schemeClr val="tx2"/>
                </a:solidFill>
              </a:defRPr>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solidFill>
                  <a:schemeClr val="tx2"/>
                </a:solidFill>
              </a:defRPr>
            </a:lvl1pPr>
          </a:lstStyle>
          <a:p>
            <a:fld id="{B8796F01-7154-41E0-B48B-A6921757531A}" type="slidenum">
              <a:rPr/>
              <a:pPr/>
              <a:t>‹#›</a:t>
            </a:fld>
            <a:endParaRPr/>
          </a:p>
        </p:txBody>
      </p:sp>
    </p:spTree>
    <p:extLst>
      <p:ext uri="{BB962C8B-B14F-4D97-AF65-F5344CB8AC3E}">
        <p14:creationId xmlns:p14="http://schemas.microsoft.com/office/powerpoint/2010/main" val="44077566"/>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2"/>
        </a:solidFill>
        <a:latin typeface="+mn-lt"/>
        <a:ea typeface="+mn-ea"/>
        <a:cs typeface="+mn-cs"/>
      </a:defRPr>
    </a:lvl1pPr>
    <a:lvl2pPr marL="609493" algn="l" defTabSz="1218987" rtl="0" eaLnBrk="1" latinLnBrk="0" hangingPunct="1">
      <a:defRPr sz="1600" kern="1200">
        <a:solidFill>
          <a:schemeClr val="tx2"/>
        </a:solidFill>
        <a:latin typeface="+mn-lt"/>
        <a:ea typeface="+mn-ea"/>
        <a:cs typeface="+mn-cs"/>
      </a:defRPr>
    </a:lvl2pPr>
    <a:lvl3pPr marL="1218987" algn="l" defTabSz="1218987" rtl="0" eaLnBrk="1" latinLnBrk="0" hangingPunct="1">
      <a:defRPr sz="1600" kern="1200">
        <a:solidFill>
          <a:schemeClr val="tx2"/>
        </a:solidFill>
        <a:latin typeface="+mn-lt"/>
        <a:ea typeface="+mn-ea"/>
        <a:cs typeface="+mn-cs"/>
      </a:defRPr>
    </a:lvl3pPr>
    <a:lvl4pPr marL="1828480" algn="l" defTabSz="1218987" rtl="0" eaLnBrk="1" latinLnBrk="0" hangingPunct="1">
      <a:defRPr sz="1600" kern="1200">
        <a:solidFill>
          <a:schemeClr val="tx2"/>
        </a:solidFill>
        <a:latin typeface="+mn-lt"/>
        <a:ea typeface="+mn-ea"/>
        <a:cs typeface="+mn-cs"/>
      </a:defRPr>
    </a:lvl4pPr>
    <a:lvl5pPr marL="2437973" algn="l" defTabSz="1218987" rtl="0" eaLnBrk="1" latinLnBrk="0" hangingPunct="1">
      <a:defRPr sz="1600" kern="1200">
        <a:solidFill>
          <a:schemeClr val="tx2"/>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BBF81A0-ADA6-4623-BE4F-40CFB8BBCB3D}" type="slidenum">
              <a:rPr lang="en-US" smtClean="0"/>
              <a:t>1</a:t>
            </a:fld>
            <a:endParaRPr lang="en-US"/>
          </a:p>
        </p:txBody>
      </p:sp>
    </p:spTree>
    <p:extLst>
      <p:ext uri="{BB962C8B-B14F-4D97-AF65-F5344CB8AC3E}">
        <p14:creationId xmlns:p14="http://schemas.microsoft.com/office/powerpoint/2010/main" val="28559035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4" name="Group 13" descr="Stack of books"/>
          <p:cNvGrpSpPr/>
          <p:nvPr userDrawn="1"/>
        </p:nvGrpSpPr>
        <p:grpSpPr>
          <a:xfrm>
            <a:off x="0" y="0"/>
            <a:ext cx="12190572" cy="6858000"/>
            <a:chOff x="0" y="0"/>
            <a:chExt cx="12190572" cy="6858000"/>
          </a:xfrm>
        </p:grpSpPr>
        <p:sp>
          <p:nvSpPr>
            <p:cNvPr id="13" name="Rectangle 12"/>
            <p:cNvSpPr/>
            <p:nvPr/>
          </p:nvSpPr>
          <p:spPr>
            <a:xfrm>
              <a:off x="1620" y="0"/>
              <a:ext cx="12188952" cy="6858000"/>
            </a:xfrm>
            <a:prstGeom prst="rect">
              <a:avLst/>
            </a:prstGeom>
            <a:gradFill flip="none" rotWithShape="1">
              <a:gsLst>
                <a:gs pos="0">
                  <a:schemeClr val="accent1">
                    <a:lumMod val="50000"/>
                  </a:schemeClr>
                </a:gs>
                <a:gs pos="58000">
                  <a:schemeClr val="accent1">
                    <a:lumMod val="40000"/>
                    <a:lumOff val="60000"/>
                  </a:schemeClr>
                </a:gs>
                <a:gs pos="100000">
                  <a:schemeClr val="accent1">
                    <a:lumMod val="5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grpSp>
          <p:nvGrpSpPr>
            <p:cNvPr id="12" name="Group 11"/>
            <p:cNvGrpSpPr/>
            <p:nvPr/>
          </p:nvGrpSpPr>
          <p:grpSpPr>
            <a:xfrm>
              <a:off x="0" y="0"/>
              <a:ext cx="4726044" cy="6858000"/>
              <a:chOff x="0" y="0"/>
              <a:chExt cx="4726044" cy="6858000"/>
            </a:xfrm>
          </p:grpSpPr>
          <p:pic>
            <p:nvPicPr>
              <p:cNvPr id="9" name="Picture 8" descr="Stack of book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4591594" cy="6858000"/>
              </a:xfrm>
              <a:prstGeom prst="rect">
                <a:avLst/>
              </a:prstGeom>
            </p:spPr>
          </p:pic>
          <p:sp>
            <p:nvSpPr>
              <p:cNvPr id="10" name="Rectangle 9"/>
              <p:cNvSpPr/>
              <p:nvPr/>
            </p:nvSpPr>
            <p:spPr>
              <a:xfrm>
                <a:off x="4588884" y="0"/>
                <a:ext cx="13716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 name="Title 1"/>
          <p:cNvSpPr>
            <a:spLocks noGrp="1"/>
          </p:cNvSpPr>
          <p:nvPr>
            <p:ph type="ctrTitle"/>
          </p:nvPr>
        </p:nvSpPr>
        <p:spPr>
          <a:xfrm>
            <a:off x="4879346" y="1498601"/>
            <a:ext cx="7008574" cy="3298825"/>
          </a:xfrm>
        </p:spPr>
        <p:txBody>
          <a:bodyPr>
            <a:normAutofit/>
          </a:bodyPr>
          <a:lstStyle>
            <a:lvl1pPr algn="l">
              <a:lnSpc>
                <a:spcPct val="90000"/>
              </a:lnSpc>
              <a:defRPr sz="5400" b="0" cap="none" spc="0" baseline="0">
                <a:ln w="0"/>
                <a:solidFill>
                  <a:schemeClr val="tx2"/>
                </a:solidFill>
                <a:effectLst/>
              </a:defRPr>
            </a:lvl1pPr>
          </a:lstStyle>
          <a:p>
            <a:r>
              <a:rPr lang="en-US"/>
              <a:t>Click to edit Master title style</a:t>
            </a:r>
            <a:endParaRPr dirty="0"/>
          </a:p>
        </p:txBody>
      </p:sp>
      <p:sp>
        <p:nvSpPr>
          <p:cNvPr id="3" name="Subtitle 2"/>
          <p:cNvSpPr>
            <a:spLocks noGrp="1"/>
          </p:cNvSpPr>
          <p:nvPr>
            <p:ph type="subTitle" idx="1"/>
          </p:nvPr>
        </p:nvSpPr>
        <p:spPr>
          <a:xfrm>
            <a:off x="4879346" y="4927600"/>
            <a:ext cx="7008574" cy="1244600"/>
          </a:xfrm>
        </p:spPr>
        <p:txBody>
          <a:bodyPr>
            <a:normAutofit/>
          </a:bodyPr>
          <a:lstStyle>
            <a:lvl1pPr marL="0" indent="0" algn="l">
              <a:spcBef>
                <a:spcPts val="0"/>
              </a:spcBef>
              <a:buNone/>
              <a:defRPr sz="2800" b="0" cap="none" spc="0">
                <a:ln w="0"/>
                <a:solidFill>
                  <a:schemeClr val="accent2">
                    <a:lumMod val="50000"/>
                  </a:schemeClr>
                </a:solidFill>
                <a:effectLst/>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a:t>Click to edit Master subtitle style</a:t>
            </a:r>
            <a:endParaRPr dirty="0"/>
          </a:p>
        </p:txBody>
      </p:sp>
      <p:sp>
        <p:nvSpPr>
          <p:cNvPr id="5" name="Date Placeholder 4"/>
          <p:cNvSpPr>
            <a:spLocks noGrp="1"/>
          </p:cNvSpPr>
          <p:nvPr>
            <p:ph type="dt" sz="half" idx="10"/>
          </p:nvPr>
        </p:nvSpPr>
        <p:spPr/>
        <p:txBody>
          <a:bodyPr/>
          <a:lstStyle/>
          <a:p>
            <a:fld id="{42E3C847-D284-421D-B330-2D43513B0F9C}" type="datetime1">
              <a:rPr lang="en-US" smtClean="0"/>
              <a:t>7/1/2026</a:t>
            </a:fld>
            <a:endParaRPr lang="en-US"/>
          </a:p>
        </p:txBody>
      </p:sp>
      <p:sp>
        <p:nvSpPr>
          <p:cNvPr id="7" name="Footer Placeholder 6"/>
          <p:cNvSpPr>
            <a:spLocks noGrp="1"/>
          </p:cNvSpPr>
          <p:nvPr>
            <p:ph type="ftr" sz="quarter" idx="11"/>
          </p:nvPr>
        </p:nvSpPr>
        <p:spPr/>
        <p:txBody>
          <a:bodyPr/>
          <a:lstStyle/>
          <a:p>
            <a:r>
              <a:rPr lang="en-US" dirty="0"/>
              <a:t>Add a footer</a:t>
            </a:r>
          </a:p>
        </p:txBody>
      </p:sp>
      <p:sp>
        <p:nvSpPr>
          <p:cNvPr id="11" name="Slide Number Placeholder 10"/>
          <p:cNvSpPr>
            <a:spLocks noGrp="1"/>
          </p:cNvSpPr>
          <p:nvPr>
            <p:ph type="sldNum" sz="quarter" idx="12"/>
          </p:nvPr>
        </p:nvSpPr>
        <p:spPr/>
        <p:txBody>
          <a:bodyPr/>
          <a:lstStyle/>
          <a:p>
            <a:fld id="{EB37DED6-D4C7-42EE-AB49-D2E39E64FDE4}" type="slidenum">
              <a:rPr lang="en-US" smtClean="0"/>
              <a:pPr/>
              <a:t>‹#›</a:t>
            </a:fld>
            <a:endParaRPr lang="en-US"/>
          </a:p>
        </p:txBody>
      </p:sp>
    </p:spTree>
    <p:extLst>
      <p:ext uri="{BB962C8B-B14F-4D97-AF65-F5344CB8AC3E}">
        <p14:creationId xmlns:p14="http://schemas.microsoft.com/office/powerpoint/2010/main" val="44051740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F6987518-40ED-4895-8580-DE2A722FC423}" type="datetime1">
              <a:rPr lang="en-US" smtClean="0"/>
              <a:t>7/1/2026</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591C5AD9-787D-40FA-8A4D-16A055B9AF81}" type="slidenum">
              <a:rPr lang="en-US" smtClean="0"/>
              <a:t>‹#›</a:t>
            </a:fld>
            <a:endParaRPr lang="en-US"/>
          </a:p>
        </p:txBody>
      </p:sp>
    </p:spTree>
    <p:extLst>
      <p:ext uri="{BB962C8B-B14F-4D97-AF65-F5344CB8AC3E}">
        <p14:creationId xmlns:p14="http://schemas.microsoft.com/office/powerpoint/2010/main" val="2960223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852633" y="274638"/>
            <a:ext cx="1422030" cy="5897561"/>
          </a:xfrm>
        </p:spPr>
        <p:txBody>
          <a:bodyPr vert="eaVert"/>
          <a:lstStyle/>
          <a:p>
            <a:r>
              <a:rPr lang="en-US"/>
              <a:t>Click to edit Master title style</a:t>
            </a:r>
            <a:endParaRPr dirty="0"/>
          </a:p>
        </p:txBody>
      </p:sp>
      <p:sp>
        <p:nvSpPr>
          <p:cNvPr id="3" name="Vertical Text Placeholder 2"/>
          <p:cNvSpPr>
            <a:spLocks noGrp="1"/>
          </p:cNvSpPr>
          <p:nvPr>
            <p:ph type="body" orient="vert" idx="1"/>
          </p:nvPr>
        </p:nvSpPr>
        <p:spPr>
          <a:xfrm>
            <a:off x="1117309" y="274638"/>
            <a:ext cx="8532178" cy="589756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CA8D9F34-BDBC-4273-B9BC-22458F940BE7}" type="datetime1">
              <a:rPr lang="en-US" smtClean="0"/>
              <a:t>7/1/2026</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591C5AD9-787D-40FA-8A4D-16A055B9AF81}" type="slidenum">
              <a:rPr lang="en-US" smtClean="0"/>
              <a:t>‹#›</a:t>
            </a:fld>
            <a:endParaRPr lang="en-US"/>
          </a:p>
        </p:txBody>
      </p:sp>
    </p:spTree>
    <p:extLst>
      <p:ext uri="{BB962C8B-B14F-4D97-AF65-F5344CB8AC3E}">
        <p14:creationId xmlns:p14="http://schemas.microsoft.com/office/powerpoint/2010/main" val="239825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baseline="0"/>
            </a:lvl7pPr>
            <a:lvl8pPr>
              <a:defRPr baseline="0"/>
            </a:lvl8pPr>
            <a:lvl9pPr>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E5785147-19A6-4970-A04E-ED9B1D83C0F1}" type="datetime1">
              <a:rPr lang="en-US" smtClean="0"/>
              <a:t>7/1/2026</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DA60BA0E-20D0-4E7C-B286-26C960A6788F}" type="slidenum">
              <a:rPr lang="en-US" smtClean="0"/>
              <a:t>‹#›</a:t>
            </a:fld>
            <a:endParaRPr lang="en-US"/>
          </a:p>
        </p:txBody>
      </p:sp>
    </p:spTree>
    <p:extLst>
      <p:ext uri="{BB962C8B-B14F-4D97-AF65-F5344CB8AC3E}">
        <p14:creationId xmlns:p14="http://schemas.microsoft.com/office/powerpoint/2010/main" val="2358978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Section Header">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2" name="Group 11"/>
          <p:cNvGrpSpPr/>
          <p:nvPr/>
        </p:nvGrpSpPr>
        <p:grpSpPr>
          <a:xfrm>
            <a:off x="1620" y="0"/>
            <a:ext cx="12188952" cy="6858000"/>
            <a:chOff x="1620" y="0"/>
            <a:chExt cx="12188952" cy="6858000"/>
          </a:xfrm>
        </p:grpSpPr>
        <p:sp>
          <p:nvSpPr>
            <p:cNvPr id="4" name="Rectangle 3"/>
            <p:cNvSpPr/>
            <p:nvPr/>
          </p:nvSpPr>
          <p:spPr>
            <a:xfrm>
              <a:off x="1620" y="0"/>
              <a:ext cx="12188952" cy="6858000"/>
            </a:xfrm>
            <a:prstGeom prst="rect">
              <a:avLst/>
            </a:prstGeom>
            <a:gradFill flip="none" rotWithShape="1">
              <a:gsLst>
                <a:gs pos="0">
                  <a:schemeClr val="accent1">
                    <a:lumMod val="50000"/>
                  </a:schemeClr>
                </a:gs>
                <a:gs pos="58000">
                  <a:schemeClr val="accent1">
                    <a:lumMod val="40000"/>
                    <a:lumOff val="60000"/>
                  </a:schemeClr>
                </a:gs>
                <a:gs pos="100000">
                  <a:schemeClr val="accent1">
                    <a:lumMod val="5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98818" y="0"/>
              <a:ext cx="4591594" cy="6858000"/>
            </a:xfrm>
            <a:prstGeom prst="rect">
              <a:avLst/>
            </a:prstGeom>
          </p:spPr>
        </p:pic>
        <p:sp>
          <p:nvSpPr>
            <p:cNvPr id="11" name="Rectangle 10"/>
            <p:cNvSpPr/>
            <p:nvPr/>
          </p:nvSpPr>
          <p:spPr>
            <a:xfrm>
              <a:off x="7481252" y="0"/>
              <a:ext cx="13716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a:solidFill>
                  <a:schemeClr val="tx2"/>
                </a:solidFill>
              </a:endParaRPr>
            </a:p>
          </p:txBody>
        </p:sp>
      </p:grpSp>
      <p:pic>
        <p:nvPicPr>
          <p:cNvPr id="5" name="Picture 4" descr="Stack of book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98818" y="0"/>
            <a:ext cx="4591594" cy="6858000"/>
          </a:xfrm>
          <a:prstGeom prst="rect">
            <a:avLst/>
          </a:prstGeom>
        </p:spPr>
      </p:pic>
      <p:sp>
        <p:nvSpPr>
          <p:cNvPr id="7" name="Title 1"/>
          <p:cNvSpPr>
            <a:spLocks noGrp="1"/>
          </p:cNvSpPr>
          <p:nvPr>
            <p:ph type="ctrTitle"/>
          </p:nvPr>
        </p:nvSpPr>
        <p:spPr>
          <a:xfrm>
            <a:off x="237149" y="1498601"/>
            <a:ext cx="7008574" cy="3298825"/>
          </a:xfrm>
        </p:spPr>
        <p:txBody>
          <a:bodyPr>
            <a:normAutofit/>
          </a:bodyPr>
          <a:lstStyle>
            <a:lvl1pPr algn="l">
              <a:lnSpc>
                <a:spcPct val="90000"/>
              </a:lnSpc>
              <a:defRPr sz="5400" b="0" cap="none" spc="0" baseline="0">
                <a:ln w="0"/>
                <a:solidFill>
                  <a:schemeClr val="tx2"/>
                </a:solidFill>
                <a:effectLst/>
              </a:defRPr>
            </a:lvl1pPr>
          </a:lstStyle>
          <a:p>
            <a:r>
              <a:rPr lang="en-US"/>
              <a:t>Click to edit Master title style</a:t>
            </a:r>
            <a:endParaRPr dirty="0"/>
          </a:p>
        </p:txBody>
      </p:sp>
      <p:sp>
        <p:nvSpPr>
          <p:cNvPr id="8" name="Subtitle 2"/>
          <p:cNvSpPr>
            <a:spLocks noGrp="1"/>
          </p:cNvSpPr>
          <p:nvPr>
            <p:ph type="subTitle" idx="1"/>
          </p:nvPr>
        </p:nvSpPr>
        <p:spPr>
          <a:xfrm>
            <a:off x="237149" y="4927600"/>
            <a:ext cx="7008574" cy="1244600"/>
          </a:xfrm>
        </p:spPr>
        <p:txBody>
          <a:bodyPr>
            <a:normAutofit/>
          </a:bodyPr>
          <a:lstStyle>
            <a:lvl1pPr marL="0" indent="0" algn="l">
              <a:spcBef>
                <a:spcPts val="0"/>
              </a:spcBef>
              <a:buNone/>
              <a:defRPr sz="2800" b="0" cap="none" spc="0">
                <a:ln w="0"/>
                <a:solidFill>
                  <a:schemeClr val="accent2">
                    <a:lumMod val="50000"/>
                  </a:schemeClr>
                </a:solidFill>
                <a:effectLst/>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a:t>Click to edit Master subtitle style</a:t>
            </a:r>
            <a:endParaRPr dirty="0"/>
          </a:p>
        </p:txBody>
      </p:sp>
      <p:sp>
        <p:nvSpPr>
          <p:cNvPr id="2" name="Date Placeholder 1"/>
          <p:cNvSpPr>
            <a:spLocks noGrp="1"/>
          </p:cNvSpPr>
          <p:nvPr>
            <p:ph type="dt" sz="half" idx="10"/>
          </p:nvPr>
        </p:nvSpPr>
        <p:spPr/>
        <p:txBody>
          <a:bodyPr/>
          <a:lstStyle/>
          <a:p>
            <a:fld id="{E8F41008-E89D-49CD-9BF4-E6F3FE09F7AC}" type="datetime1">
              <a:rPr lang="en-US" smtClean="0"/>
              <a:t>7/1/2026</a:t>
            </a:fld>
            <a:endParaRPr lang="en-US"/>
          </a:p>
        </p:txBody>
      </p:sp>
      <p:sp>
        <p:nvSpPr>
          <p:cNvPr id="3" name="Footer Placeholder 2"/>
          <p:cNvSpPr>
            <a:spLocks noGrp="1"/>
          </p:cNvSpPr>
          <p:nvPr>
            <p:ph type="ftr" sz="quarter" idx="11"/>
          </p:nvPr>
        </p:nvSpPr>
        <p:spPr/>
        <p:txBody>
          <a:bodyPr/>
          <a:lstStyle/>
          <a:p>
            <a:r>
              <a:rPr lang="en-US" dirty="0"/>
              <a:t>Add a footer</a:t>
            </a:r>
          </a:p>
        </p:txBody>
      </p:sp>
      <p:sp>
        <p:nvSpPr>
          <p:cNvPr id="9" name="Slide Number Placeholder 8"/>
          <p:cNvSpPr>
            <a:spLocks noGrp="1"/>
          </p:cNvSpPr>
          <p:nvPr>
            <p:ph type="sldNum" sz="quarter" idx="12"/>
          </p:nvPr>
        </p:nvSpPr>
        <p:spPr/>
        <p:txBody>
          <a:bodyPr/>
          <a:lstStyle/>
          <a:p>
            <a:fld id="{EB37DED6-D4C7-42EE-AB49-D2E39E64FDE4}" type="slidenum">
              <a:rPr lang="en-US" smtClean="0"/>
              <a:pPr/>
              <a:t>‹#›</a:t>
            </a:fld>
            <a:endParaRPr lang="en-US"/>
          </a:p>
        </p:txBody>
      </p:sp>
    </p:spTree>
    <p:extLst>
      <p:ext uri="{BB962C8B-B14F-4D97-AF65-F5344CB8AC3E}">
        <p14:creationId xmlns:p14="http://schemas.microsoft.com/office/powerpoint/2010/main" val="72723542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117309" y="1701800"/>
            <a:ext cx="4977104" cy="4470400"/>
          </a:xfrm>
        </p:spPr>
        <p:txBody>
          <a:bodyPr>
            <a:normAutofit/>
          </a:bodyPr>
          <a:lstStyle>
            <a:lvl1pPr>
              <a:defRPr sz="2400"/>
            </a:lvl1pPr>
            <a:lvl2pPr>
              <a:defRPr sz="2000"/>
            </a:lvl2pPr>
            <a:lvl3pPr>
              <a:defRPr sz="1800"/>
            </a:lvl3pPr>
            <a:lvl4pPr>
              <a:defRPr sz="1800"/>
            </a:lvl4pPr>
            <a:lvl5pPr marL="2011328">
              <a:defRPr sz="1800"/>
            </a:lvl5pPr>
            <a:lvl6pPr marL="2011328">
              <a:defRPr sz="1800"/>
            </a:lvl6pPr>
            <a:lvl7pPr marL="2011328">
              <a:defRPr sz="1800"/>
            </a:lvl7pPr>
            <a:lvl8pPr marL="2011328">
              <a:defRPr sz="1800"/>
            </a:lvl8pPr>
            <a:lvl9pPr marL="2011328">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Content Placeholder 3"/>
          <p:cNvSpPr>
            <a:spLocks noGrp="1"/>
          </p:cNvSpPr>
          <p:nvPr>
            <p:ph sz="half" idx="2"/>
          </p:nvPr>
        </p:nvSpPr>
        <p:spPr>
          <a:xfrm>
            <a:off x="6297559" y="1701800"/>
            <a:ext cx="4977104" cy="4470400"/>
          </a:xfrm>
        </p:spPr>
        <p:txBody>
          <a:bodyPr>
            <a:normAutofit/>
          </a:bodyPr>
          <a:lstStyle>
            <a:lvl1pPr>
              <a:defRPr sz="2400"/>
            </a:lvl1pPr>
            <a:lvl2pPr>
              <a:defRPr sz="2000"/>
            </a:lvl2pPr>
            <a:lvl3pPr>
              <a:defRPr sz="1800"/>
            </a:lvl3pPr>
            <a:lvl4pPr>
              <a:defRPr sz="1800"/>
            </a:lvl4pPr>
            <a:lvl5pPr marL="2011328">
              <a:defRPr sz="1800"/>
            </a:lvl5pPr>
            <a:lvl6pPr marL="2011328">
              <a:defRPr sz="1800"/>
            </a:lvl6pPr>
            <a:lvl7pPr marL="2011328">
              <a:defRPr sz="1800"/>
            </a:lvl7pPr>
            <a:lvl8pPr marL="2011328">
              <a:defRPr sz="1800"/>
            </a:lvl8pPr>
            <a:lvl9pPr marL="2011328">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Date Placeholder 4"/>
          <p:cNvSpPr>
            <a:spLocks noGrp="1"/>
          </p:cNvSpPr>
          <p:nvPr>
            <p:ph type="dt" sz="half" idx="10"/>
          </p:nvPr>
        </p:nvSpPr>
        <p:spPr/>
        <p:txBody>
          <a:bodyPr/>
          <a:lstStyle/>
          <a:p>
            <a:fld id="{6C9E199F-4583-41EB-929F-5865E95EECAA}" type="datetime1">
              <a:rPr lang="en-US" smtClean="0"/>
              <a:t>7/1/2026</a:t>
            </a:fld>
            <a:endParaRPr lang="en-US"/>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EB37DED6-D4C7-42EE-AB49-D2E39E64FDE4}" type="slidenum">
              <a:rPr lang="en-US" smtClean="0"/>
              <a:t>‹#›</a:t>
            </a:fld>
            <a:endParaRPr lang="en-US"/>
          </a:p>
        </p:txBody>
      </p:sp>
    </p:spTree>
    <p:extLst>
      <p:ext uri="{BB962C8B-B14F-4D97-AF65-F5344CB8AC3E}">
        <p14:creationId xmlns:p14="http://schemas.microsoft.com/office/powerpoint/2010/main" val="2701748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121372" y="1608836"/>
            <a:ext cx="4973041" cy="512064"/>
          </a:xfrm>
        </p:spPr>
        <p:txBody>
          <a:bodyPr anchor="b">
            <a:noAutofit/>
          </a:bodyPr>
          <a:lstStyle>
            <a:lvl1pPr marL="0" indent="0">
              <a:spcBef>
                <a:spcPts val="0"/>
              </a:spcBef>
              <a:buNone/>
              <a:defRPr sz="2400" b="1"/>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4" name="Content Placeholder 3"/>
          <p:cNvSpPr>
            <a:spLocks noGrp="1"/>
          </p:cNvSpPr>
          <p:nvPr>
            <p:ph sz="half" idx="2"/>
          </p:nvPr>
        </p:nvSpPr>
        <p:spPr>
          <a:xfrm>
            <a:off x="1117309" y="2209800"/>
            <a:ext cx="4977104" cy="3962400"/>
          </a:xfrm>
        </p:spPr>
        <p:txBody>
          <a:bodyPr>
            <a:normAutofit/>
          </a:bodyPr>
          <a:lstStyle>
            <a:lvl1pPr>
              <a:defRPr sz="2000"/>
            </a:lvl1pPr>
            <a:lvl2pPr>
              <a:defRPr sz="1800"/>
            </a:lvl2pPr>
            <a:lvl3pPr>
              <a:defRPr sz="1800"/>
            </a:lvl3pPr>
            <a:lvl4pPr>
              <a:defRPr sz="1800"/>
            </a:lvl4pPr>
            <a:lvl5pPr marL="2011328">
              <a:defRPr sz="1800"/>
            </a:lvl5pPr>
            <a:lvl6pPr marL="2011328">
              <a:defRPr sz="1800"/>
            </a:lvl6pPr>
            <a:lvl7pPr marL="2011328">
              <a:defRPr sz="1800"/>
            </a:lvl7pPr>
            <a:lvl8pPr marL="2011328">
              <a:defRPr sz="1800"/>
            </a:lvl8pPr>
            <a:lvl9pPr marL="2011328">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Text Placeholder 4"/>
          <p:cNvSpPr>
            <a:spLocks noGrp="1"/>
          </p:cNvSpPr>
          <p:nvPr>
            <p:ph type="body" sz="quarter" idx="3"/>
          </p:nvPr>
        </p:nvSpPr>
        <p:spPr>
          <a:xfrm>
            <a:off x="6301622" y="1608836"/>
            <a:ext cx="4973041" cy="512064"/>
          </a:xfrm>
        </p:spPr>
        <p:txBody>
          <a:bodyPr anchor="b">
            <a:noAutofit/>
          </a:bodyPr>
          <a:lstStyle>
            <a:lvl1pPr marL="0" indent="0">
              <a:spcBef>
                <a:spcPts val="0"/>
              </a:spcBef>
              <a:buNone/>
              <a:defRPr sz="2400" b="1"/>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297559" y="2209800"/>
            <a:ext cx="4977104" cy="3962400"/>
          </a:xfrm>
        </p:spPr>
        <p:txBody>
          <a:bodyPr>
            <a:normAutofit/>
          </a:bodyPr>
          <a:lstStyle>
            <a:lvl1pPr>
              <a:defRPr sz="2000"/>
            </a:lvl1pPr>
            <a:lvl2pPr>
              <a:defRPr sz="1800"/>
            </a:lvl2pPr>
            <a:lvl3pPr>
              <a:defRPr sz="1800"/>
            </a:lvl3pPr>
            <a:lvl4pPr>
              <a:defRPr sz="1800"/>
            </a:lvl4pPr>
            <a:lvl5pPr marL="2011328">
              <a:defRPr sz="1800"/>
            </a:lvl5pPr>
            <a:lvl6pPr marL="2011328">
              <a:defRPr sz="1800"/>
            </a:lvl6pPr>
            <a:lvl7pPr marL="2011328">
              <a:defRPr sz="1800"/>
            </a:lvl7pPr>
            <a:lvl8pPr marL="2011328">
              <a:defRPr sz="1800"/>
            </a:lvl8pPr>
            <a:lvl9pPr marL="2011328">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7" name="Date Placeholder 6"/>
          <p:cNvSpPr>
            <a:spLocks noGrp="1"/>
          </p:cNvSpPr>
          <p:nvPr>
            <p:ph type="dt" sz="half" idx="10"/>
          </p:nvPr>
        </p:nvSpPr>
        <p:spPr/>
        <p:txBody>
          <a:bodyPr/>
          <a:lstStyle/>
          <a:p>
            <a:fld id="{ADE652EB-356C-4482-B27C-7C8E08F5D88F}" type="datetime1">
              <a:rPr lang="en-US" smtClean="0"/>
              <a:t>7/1/2026</a:t>
            </a:fld>
            <a:endParaRPr lang="en-US"/>
          </a:p>
        </p:txBody>
      </p:sp>
      <p:sp>
        <p:nvSpPr>
          <p:cNvPr id="8" name="Footer Placeholder 7"/>
          <p:cNvSpPr>
            <a:spLocks noGrp="1"/>
          </p:cNvSpPr>
          <p:nvPr>
            <p:ph type="ftr" sz="quarter" idx="11"/>
          </p:nvPr>
        </p:nvSpPr>
        <p:spPr/>
        <p:txBody>
          <a:bodyPr/>
          <a:lstStyle/>
          <a:p>
            <a:r>
              <a:rPr lang="en-US" dirty="0"/>
              <a:t>Add a footer</a:t>
            </a:r>
          </a:p>
        </p:txBody>
      </p:sp>
      <p:sp>
        <p:nvSpPr>
          <p:cNvPr id="9" name="Slide Number Placeholder 8"/>
          <p:cNvSpPr>
            <a:spLocks noGrp="1"/>
          </p:cNvSpPr>
          <p:nvPr>
            <p:ph type="sldNum" sz="quarter" idx="12"/>
          </p:nvPr>
        </p:nvSpPr>
        <p:spPr/>
        <p:txBody>
          <a:bodyPr/>
          <a:lstStyle/>
          <a:p>
            <a:fld id="{EB37DED6-D4C7-42EE-AB49-D2E39E64FDE4}" type="slidenum">
              <a:rPr lang="en-US" smtClean="0"/>
              <a:t>‹#›</a:t>
            </a:fld>
            <a:endParaRPr lang="en-US"/>
          </a:p>
        </p:txBody>
      </p:sp>
    </p:spTree>
    <p:extLst>
      <p:ext uri="{BB962C8B-B14F-4D97-AF65-F5344CB8AC3E}">
        <p14:creationId xmlns:p14="http://schemas.microsoft.com/office/powerpoint/2010/main" val="147465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51B0895E-43C3-4560-B59A-90049317E860}" type="datetime1">
              <a:rPr lang="en-US" smtClean="0"/>
              <a:t>7/1/2026</a:t>
            </a:fld>
            <a:endParaRPr lang="en-US"/>
          </a:p>
        </p:txBody>
      </p:sp>
      <p:sp>
        <p:nvSpPr>
          <p:cNvPr id="4" name="Footer Placeholder 3"/>
          <p:cNvSpPr>
            <a:spLocks noGrp="1"/>
          </p:cNvSpPr>
          <p:nvPr>
            <p:ph type="ftr" sz="quarter" idx="11"/>
          </p:nvPr>
        </p:nvSpPr>
        <p:spPr/>
        <p:txBody>
          <a:bodyPr/>
          <a:lstStyle/>
          <a:p>
            <a:r>
              <a:rPr lang="en-US" dirty="0"/>
              <a:t>Add a footer</a:t>
            </a:r>
          </a:p>
        </p:txBody>
      </p:sp>
      <p:sp>
        <p:nvSpPr>
          <p:cNvPr id="5" name="Slide Number Placeholder 4"/>
          <p:cNvSpPr>
            <a:spLocks noGrp="1"/>
          </p:cNvSpPr>
          <p:nvPr>
            <p:ph type="sldNum" sz="quarter" idx="12"/>
          </p:nvPr>
        </p:nvSpPr>
        <p:spPr/>
        <p:txBody>
          <a:bodyPr/>
          <a:lstStyle/>
          <a:p>
            <a:fld id="{EB37DED6-D4C7-42EE-AB49-D2E39E64FDE4}" type="slidenum">
              <a:rPr lang="en-US" smtClean="0"/>
              <a:t>‹#›</a:t>
            </a:fld>
            <a:endParaRPr lang="en-US"/>
          </a:p>
        </p:txBody>
      </p:sp>
    </p:spTree>
    <p:extLst>
      <p:ext uri="{BB962C8B-B14F-4D97-AF65-F5344CB8AC3E}">
        <p14:creationId xmlns:p14="http://schemas.microsoft.com/office/powerpoint/2010/main" val="1810248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778C32-B81D-4A68-A851-5185C690F024}" type="datetime1">
              <a:rPr lang="en-US" smtClean="0"/>
              <a:t>7/1/2026</a:t>
            </a:fld>
            <a:endParaRPr lang="en-US"/>
          </a:p>
        </p:txBody>
      </p:sp>
      <p:sp>
        <p:nvSpPr>
          <p:cNvPr id="3" name="Footer Placeholder 2"/>
          <p:cNvSpPr>
            <a:spLocks noGrp="1"/>
          </p:cNvSpPr>
          <p:nvPr>
            <p:ph type="ftr" sz="quarter" idx="11"/>
          </p:nvPr>
        </p:nvSpPr>
        <p:spPr/>
        <p:txBody>
          <a:bodyPr/>
          <a:lstStyle/>
          <a:p>
            <a:r>
              <a:rPr lang="en-US" dirty="0"/>
              <a:t>Add a footer</a:t>
            </a:r>
          </a:p>
        </p:txBody>
      </p:sp>
      <p:sp>
        <p:nvSpPr>
          <p:cNvPr id="4" name="Slide Number Placeholder 3"/>
          <p:cNvSpPr>
            <a:spLocks noGrp="1"/>
          </p:cNvSpPr>
          <p:nvPr>
            <p:ph type="sldNum" sz="quarter" idx="12"/>
          </p:nvPr>
        </p:nvSpPr>
        <p:spPr/>
        <p:txBody>
          <a:bodyPr/>
          <a:lstStyle/>
          <a:p>
            <a:fld id="{EB37DED6-D4C7-42EE-AB49-D2E39E64FDE4}" type="slidenum">
              <a:rPr lang="en-US" smtClean="0"/>
              <a:t>‹#›</a:t>
            </a:fld>
            <a:endParaRPr lang="en-US"/>
          </a:p>
        </p:txBody>
      </p:sp>
    </p:spTree>
    <p:extLst>
      <p:ext uri="{BB962C8B-B14F-4D97-AF65-F5344CB8AC3E}">
        <p14:creationId xmlns:p14="http://schemas.microsoft.com/office/powerpoint/2010/main" val="664484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3961368" y="0"/>
            <a:ext cx="7922736"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1"/>
          <p:cNvSpPr>
            <a:spLocks noGrp="1"/>
          </p:cNvSpPr>
          <p:nvPr>
            <p:ph type="title"/>
          </p:nvPr>
        </p:nvSpPr>
        <p:spPr>
          <a:xfrm>
            <a:off x="455612" y="1701800"/>
            <a:ext cx="3351927" cy="2844800"/>
          </a:xfrm>
        </p:spPr>
        <p:txBody>
          <a:bodyPr anchor="b">
            <a:normAutofit/>
          </a:bodyPr>
          <a:lstStyle>
            <a:lvl1pPr algn="l">
              <a:defRPr sz="2000" b="1">
                <a:effectLst/>
              </a:defRPr>
            </a:lvl1pPr>
          </a:lstStyle>
          <a:p>
            <a:r>
              <a:rPr lang="en-US"/>
              <a:t>Click to edit Master title style</a:t>
            </a:r>
            <a:endParaRPr dirty="0"/>
          </a:p>
        </p:txBody>
      </p:sp>
      <p:sp>
        <p:nvSpPr>
          <p:cNvPr id="3" name="Content Placeholder 2"/>
          <p:cNvSpPr>
            <a:spLocks noGrp="1"/>
          </p:cNvSpPr>
          <p:nvPr>
            <p:ph idx="1"/>
          </p:nvPr>
        </p:nvSpPr>
        <p:spPr>
          <a:xfrm>
            <a:off x="4469236" y="482600"/>
            <a:ext cx="6805427" cy="5892800"/>
          </a:xfrm>
        </p:spPr>
        <p:txBody>
          <a:bodyPr>
            <a:normAutofit/>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Text Placeholder 3"/>
          <p:cNvSpPr>
            <a:spLocks noGrp="1"/>
          </p:cNvSpPr>
          <p:nvPr>
            <p:ph type="body" sz="half" idx="2"/>
          </p:nvPr>
        </p:nvSpPr>
        <p:spPr>
          <a:xfrm>
            <a:off x="455612" y="4648200"/>
            <a:ext cx="3351927" cy="1727200"/>
          </a:xfrm>
        </p:spPr>
        <p:txBody>
          <a:bodyPr>
            <a:normAutofit/>
          </a:bodyPr>
          <a:lstStyle>
            <a:lvl1pPr marL="0" indent="0">
              <a:spcBef>
                <a:spcPts val="1200"/>
              </a:spcBef>
              <a:buNone/>
              <a:defRPr sz="1600"/>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11765D79-EF31-4E8F-A1BE-AF31805C2859}" type="datetime1">
              <a:rPr lang="en-US" smtClean="0"/>
              <a:t>7/1/2026</a:t>
            </a:fld>
            <a:endParaRPr lang="en-US"/>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2DFBB78A-01B4-41F2-96B0-677A4A282832}" type="slidenum">
              <a:rPr lang="en-US" smtClean="0"/>
              <a:t>‹#›</a:t>
            </a:fld>
            <a:endParaRPr lang="en-US"/>
          </a:p>
        </p:txBody>
      </p:sp>
    </p:spTree>
    <p:extLst>
      <p:ext uri="{BB962C8B-B14F-4D97-AF65-F5344CB8AC3E}">
        <p14:creationId xmlns:p14="http://schemas.microsoft.com/office/powerpoint/2010/main" val="280129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2082258" y="0"/>
            <a:ext cx="8024310"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1"/>
          <p:cNvSpPr>
            <a:spLocks noGrp="1"/>
          </p:cNvSpPr>
          <p:nvPr>
            <p:ph type="title"/>
          </p:nvPr>
        </p:nvSpPr>
        <p:spPr>
          <a:xfrm>
            <a:off x="2437765" y="4800600"/>
            <a:ext cx="7313295" cy="762000"/>
          </a:xfrm>
        </p:spPr>
        <p:txBody>
          <a:bodyPr anchor="b">
            <a:normAutofit/>
          </a:bodyPr>
          <a:lstStyle>
            <a:lvl1pPr algn="l">
              <a:defRPr sz="2000" b="1">
                <a:effectLst/>
              </a:defRPr>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2437765" y="279401"/>
            <a:ext cx="7313295" cy="4448175"/>
          </a:xfrm>
        </p:spPr>
        <p:txBody>
          <a:bodyPr>
            <a:normAutofit/>
          </a:bodyPr>
          <a:lstStyle>
            <a:lvl1pPr marL="0" indent="0">
              <a:buNone/>
              <a:defRPr sz="28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a:t>Click icon to add picture</a:t>
            </a:r>
            <a:endParaRPr/>
          </a:p>
        </p:txBody>
      </p:sp>
      <p:sp>
        <p:nvSpPr>
          <p:cNvPr id="4" name="Text Placeholder 3"/>
          <p:cNvSpPr>
            <a:spLocks noGrp="1"/>
          </p:cNvSpPr>
          <p:nvPr>
            <p:ph type="body" sz="half" idx="2"/>
          </p:nvPr>
        </p:nvSpPr>
        <p:spPr>
          <a:xfrm>
            <a:off x="2437765" y="5562600"/>
            <a:ext cx="7313295" cy="812800"/>
          </a:xfrm>
        </p:spPr>
        <p:txBody>
          <a:bodyPr>
            <a:normAutofit/>
          </a:bodyPr>
          <a:lstStyle>
            <a:lvl1pPr marL="0" indent="0">
              <a:spcBef>
                <a:spcPts val="0"/>
              </a:spcBef>
              <a:buNone/>
              <a:defRPr sz="1600"/>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932FBA3B-941F-4778-A0CB-865223FDAE69}" type="datetime1">
              <a:rPr lang="en-US" smtClean="0"/>
              <a:t>7/1/2026</a:t>
            </a:fld>
            <a:endParaRPr lang="en-US"/>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2DFBB78A-01B4-41F2-96B0-677A4A282832}" type="slidenum">
              <a:rPr lang="en-US" smtClean="0"/>
              <a:t>‹#›</a:t>
            </a:fld>
            <a:endParaRPr lang="en-US"/>
          </a:p>
        </p:txBody>
      </p:sp>
    </p:spTree>
    <p:extLst>
      <p:ext uri="{BB962C8B-B14F-4D97-AF65-F5344CB8AC3E}">
        <p14:creationId xmlns:p14="http://schemas.microsoft.com/office/powerpoint/2010/main" val="1478196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grpSp>
        <p:nvGrpSpPr>
          <p:cNvPr id="7" name="Group 6"/>
          <p:cNvGrpSpPr/>
          <p:nvPr/>
        </p:nvGrpSpPr>
        <p:grpSpPr>
          <a:xfrm>
            <a:off x="1620" y="0"/>
            <a:ext cx="12188952" cy="6858000"/>
            <a:chOff x="1620" y="0"/>
            <a:chExt cx="12188952" cy="6858000"/>
          </a:xfrm>
        </p:grpSpPr>
        <p:sp>
          <p:nvSpPr>
            <p:cNvPr id="10" name="Rectangle 9"/>
            <p:cNvSpPr/>
            <p:nvPr/>
          </p:nvSpPr>
          <p:spPr>
            <a:xfrm>
              <a:off x="1620" y="0"/>
              <a:ext cx="12188952" cy="6858000"/>
            </a:xfrm>
            <a:prstGeom prst="rect">
              <a:avLst/>
            </a:prstGeom>
            <a:gradFill flip="none" rotWithShape="1">
              <a:gsLst>
                <a:gs pos="0">
                  <a:schemeClr val="accent1">
                    <a:lumMod val="50000"/>
                  </a:schemeClr>
                </a:gs>
                <a:gs pos="58000">
                  <a:schemeClr val="accent1">
                    <a:lumMod val="40000"/>
                    <a:lumOff val="60000"/>
                  </a:schemeClr>
                </a:gs>
                <a:gs pos="100000">
                  <a:schemeClr val="accent1">
                    <a:lumMod val="5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8" name="Rectangle 7"/>
            <p:cNvSpPr/>
            <p:nvPr/>
          </p:nvSpPr>
          <p:spPr>
            <a:xfrm>
              <a:off x="304721" y="0"/>
              <a:ext cx="11579384" cy="6858000"/>
            </a:xfrm>
            <a:prstGeom prst="rect">
              <a:avLst/>
            </a:prstGeom>
            <a:solidFill>
              <a:schemeClr val="accent1">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grpSp>
      <p:sp>
        <p:nvSpPr>
          <p:cNvPr id="2" name="Title Placeholder 1"/>
          <p:cNvSpPr>
            <a:spLocks noGrp="1"/>
          </p:cNvSpPr>
          <p:nvPr>
            <p:ph type="title"/>
          </p:nvPr>
        </p:nvSpPr>
        <p:spPr>
          <a:xfrm>
            <a:off x="1117309" y="76200"/>
            <a:ext cx="10157354" cy="1397000"/>
          </a:xfrm>
          <a:prstGeom prst="rect">
            <a:avLst/>
          </a:prstGeom>
        </p:spPr>
        <p:txBody>
          <a:bodyPr vert="horz" lIns="121899" tIns="60949" rIns="121899" bIns="60949" rtlCol="0" anchor="b">
            <a:normAutofit/>
          </a:bodyPr>
          <a:lstStyle/>
          <a:p>
            <a:r>
              <a:rPr lang="en-US"/>
              <a:t>Click to edit Master title style</a:t>
            </a:r>
            <a:endParaRPr dirty="0"/>
          </a:p>
        </p:txBody>
      </p:sp>
      <p:sp>
        <p:nvSpPr>
          <p:cNvPr id="3" name="Text Placeholder 2"/>
          <p:cNvSpPr>
            <a:spLocks noGrp="1"/>
          </p:cNvSpPr>
          <p:nvPr>
            <p:ph type="body" idx="1"/>
          </p:nvPr>
        </p:nvSpPr>
        <p:spPr>
          <a:xfrm>
            <a:off x="1117309" y="1701800"/>
            <a:ext cx="10157354" cy="4470400"/>
          </a:xfrm>
          <a:prstGeom prst="rect">
            <a:avLst/>
          </a:prstGeom>
        </p:spPr>
        <p:txBody>
          <a:bodyPr vert="horz" lIns="121899" tIns="60949" rIns="121899" bIns="6094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17309" y="6400801"/>
            <a:ext cx="2742486" cy="320675"/>
          </a:xfrm>
          <a:prstGeom prst="rect">
            <a:avLst/>
          </a:prstGeom>
        </p:spPr>
        <p:txBody>
          <a:bodyPr vert="horz" lIns="121899" tIns="60949" rIns="121899" bIns="60949" rtlCol="0" anchor="b"/>
          <a:lstStyle>
            <a:lvl1pPr algn="l">
              <a:defRPr sz="1200">
                <a:solidFill>
                  <a:schemeClr val="tx2">
                    <a:lumMod val="50000"/>
                  </a:schemeClr>
                </a:solidFill>
              </a:defRPr>
            </a:lvl1pPr>
          </a:lstStyle>
          <a:p>
            <a:fld id="{72EBFD46-0FD3-4428-ADEC-1DFD6489930D}" type="datetime1">
              <a:rPr lang="en-US" smtClean="0"/>
              <a:t>7/1/2026</a:t>
            </a:fld>
            <a:endParaRPr lang="en-US"/>
          </a:p>
        </p:txBody>
      </p:sp>
      <p:sp>
        <p:nvSpPr>
          <p:cNvPr id="5" name="Footer Placeholder 4"/>
          <p:cNvSpPr>
            <a:spLocks noGrp="1"/>
          </p:cNvSpPr>
          <p:nvPr>
            <p:ph type="ftr" sz="quarter" idx="3"/>
          </p:nvPr>
        </p:nvSpPr>
        <p:spPr>
          <a:xfrm>
            <a:off x="3907842" y="6400801"/>
            <a:ext cx="6216301" cy="320675"/>
          </a:xfrm>
          <a:prstGeom prst="rect">
            <a:avLst/>
          </a:prstGeom>
        </p:spPr>
        <p:txBody>
          <a:bodyPr vert="horz" lIns="121899" tIns="60949" rIns="121899" bIns="60949" rtlCol="0" anchor="b"/>
          <a:lstStyle>
            <a:lvl1pPr algn="ctr">
              <a:defRPr sz="1200">
                <a:solidFill>
                  <a:schemeClr val="tx2">
                    <a:lumMod val="50000"/>
                  </a:schemeClr>
                </a:solidFill>
              </a:defRPr>
            </a:lvl1pPr>
          </a:lstStyle>
          <a:p>
            <a:r>
              <a:rPr lang="en-US" dirty="0"/>
              <a:t>Add a footer</a:t>
            </a:r>
          </a:p>
        </p:txBody>
      </p:sp>
      <p:sp>
        <p:nvSpPr>
          <p:cNvPr id="6" name="Slide Number Placeholder 5"/>
          <p:cNvSpPr>
            <a:spLocks noGrp="1"/>
          </p:cNvSpPr>
          <p:nvPr>
            <p:ph type="sldNum" sz="quarter" idx="4"/>
          </p:nvPr>
        </p:nvSpPr>
        <p:spPr>
          <a:xfrm>
            <a:off x="10167146" y="6400801"/>
            <a:ext cx="1107518" cy="320675"/>
          </a:xfrm>
          <a:prstGeom prst="rect">
            <a:avLst/>
          </a:prstGeom>
        </p:spPr>
        <p:txBody>
          <a:bodyPr vert="horz" lIns="121899" tIns="60949" rIns="121899" bIns="60949" rtlCol="0" anchor="b"/>
          <a:lstStyle>
            <a:lvl1pPr algn="r">
              <a:defRPr sz="1200">
                <a:solidFill>
                  <a:schemeClr val="tx2">
                    <a:lumMod val="50000"/>
                  </a:schemeClr>
                </a:solidFill>
              </a:defRPr>
            </a:lvl1pPr>
          </a:lstStyle>
          <a:p>
            <a:fld id="{EB37DED6-D4C7-42EE-AB49-D2E39E64FDE4}" type="slidenum">
              <a:rPr lang="en-US" smtClean="0"/>
              <a:pPr/>
              <a:t>‹#›</a:t>
            </a:fld>
            <a:endParaRPr lang="en-US"/>
          </a:p>
        </p:txBody>
      </p:sp>
    </p:spTree>
    <p:extLst>
      <p:ext uri="{BB962C8B-B14F-4D97-AF65-F5344CB8AC3E}">
        <p14:creationId xmlns:p14="http://schemas.microsoft.com/office/powerpoint/2010/main" val="4142785951"/>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1218987" rtl="0" eaLnBrk="1" latinLnBrk="0" hangingPunct="1">
        <a:lnSpc>
          <a:spcPct val="85000"/>
        </a:lnSpc>
        <a:spcBef>
          <a:spcPct val="0"/>
        </a:spcBef>
        <a:buNone/>
        <a:tabLst/>
        <a:defRPr sz="4400" b="0" kern="1200" cap="none" baseline="0">
          <a:solidFill>
            <a:schemeClr val="accent2">
              <a:lumMod val="50000"/>
            </a:schemeClr>
          </a:solidFill>
          <a:effectLst/>
          <a:latin typeface="+mj-lt"/>
          <a:ea typeface="+mj-ea"/>
          <a:cs typeface="+mj-cs"/>
        </a:defRPr>
      </a:lvl1pPr>
    </p:titleStyle>
    <p:bodyStyle>
      <a:lvl1pPr marL="304747" indent="-304747" algn="l" defTabSz="1218987" rtl="0" eaLnBrk="1" latinLnBrk="0" hangingPunct="1">
        <a:lnSpc>
          <a:spcPct val="95000"/>
        </a:lnSpc>
        <a:spcBef>
          <a:spcPts val="1866"/>
        </a:spcBef>
        <a:buClr>
          <a:schemeClr val="accent6">
            <a:lumMod val="50000"/>
          </a:schemeClr>
        </a:buClr>
        <a:buSzPct val="100000"/>
        <a:buFont typeface="Arial" pitchFamily="34" charset="0"/>
        <a:buChar char="•"/>
        <a:defRPr sz="2400" kern="1200">
          <a:solidFill>
            <a:schemeClr val="tx1"/>
          </a:solidFill>
          <a:latin typeface="+mn-lt"/>
          <a:ea typeface="+mn-ea"/>
          <a:cs typeface="+mn-cs"/>
        </a:defRPr>
      </a:lvl1pPr>
      <a:lvl2pPr marL="731392"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2000" kern="1200">
          <a:solidFill>
            <a:schemeClr val="tx1"/>
          </a:solidFill>
          <a:latin typeface="+mn-lt"/>
          <a:ea typeface="+mn-ea"/>
          <a:cs typeface="+mn-cs"/>
        </a:defRPr>
      </a:lvl2pPr>
      <a:lvl3pPr marL="1158037"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1800" kern="1200">
          <a:solidFill>
            <a:schemeClr val="tx1"/>
          </a:solidFill>
          <a:latin typeface="+mn-lt"/>
          <a:ea typeface="+mn-ea"/>
          <a:cs typeface="+mn-cs"/>
        </a:defRPr>
      </a:lvl3pPr>
      <a:lvl4pPr marL="1584683"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1800" kern="1200">
          <a:solidFill>
            <a:schemeClr val="tx1"/>
          </a:solidFill>
          <a:latin typeface="+mn-lt"/>
          <a:ea typeface="+mn-ea"/>
          <a:cs typeface="+mn-cs"/>
        </a:defRPr>
      </a:lvl4pPr>
      <a:lvl5pPr marL="2011328"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1800" kern="1200">
          <a:solidFill>
            <a:schemeClr val="tx1"/>
          </a:solidFill>
          <a:latin typeface="+mn-lt"/>
          <a:ea typeface="+mn-ea"/>
          <a:cs typeface="+mn-cs"/>
        </a:defRPr>
      </a:lvl5pPr>
      <a:lvl6pPr marL="2437973" indent="-304747" algn="l" defTabSz="1218987" rtl="0" eaLnBrk="1" latinLnBrk="0" hangingPunct="1">
        <a:lnSpc>
          <a:spcPct val="95000"/>
        </a:lnSpc>
        <a:spcBef>
          <a:spcPts val="1066"/>
        </a:spcBef>
        <a:buClr>
          <a:schemeClr val="accent6">
            <a:lumMod val="50000"/>
          </a:schemeClr>
        </a:buClr>
        <a:buSzPct val="90000"/>
        <a:buFont typeface="Century Gothic" pitchFamily="34" charset="0"/>
        <a:buChar char="–"/>
        <a:defRPr sz="1800" kern="1200">
          <a:solidFill>
            <a:schemeClr val="tx2">
              <a:lumMod val="50000"/>
            </a:schemeClr>
          </a:solidFill>
          <a:latin typeface="+mn-lt"/>
          <a:ea typeface="+mn-ea"/>
          <a:cs typeface="+mn-cs"/>
        </a:defRPr>
      </a:lvl6pPr>
      <a:lvl7pPr marL="2864619" indent="-304747" algn="l" defTabSz="1218987" rtl="0" eaLnBrk="1" latinLnBrk="0" hangingPunct="1">
        <a:lnSpc>
          <a:spcPct val="95000"/>
        </a:lnSpc>
        <a:spcBef>
          <a:spcPts val="1066"/>
        </a:spcBef>
        <a:buClr>
          <a:schemeClr val="accent6">
            <a:lumMod val="50000"/>
          </a:schemeClr>
        </a:buClr>
        <a:buSzPct val="90000"/>
        <a:buFont typeface="Century Gothic" pitchFamily="34" charset="0"/>
        <a:buChar char="–"/>
        <a:defRPr sz="1800" kern="1200">
          <a:solidFill>
            <a:schemeClr val="tx2">
              <a:lumMod val="50000"/>
            </a:schemeClr>
          </a:solidFill>
          <a:latin typeface="+mn-lt"/>
          <a:ea typeface="+mn-ea"/>
          <a:cs typeface="+mn-cs"/>
        </a:defRPr>
      </a:lvl7pPr>
      <a:lvl8pPr marL="3291264" indent="-304747" algn="l" defTabSz="1218987" rtl="0" eaLnBrk="1" latinLnBrk="0" hangingPunct="1">
        <a:lnSpc>
          <a:spcPct val="95000"/>
        </a:lnSpc>
        <a:spcBef>
          <a:spcPts val="1066"/>
        </a:spcBef>
        <a:buClr>
          <a:schemeClr val="accent6">
            <a:lumMod val="50000"/>
          </a:schemeClr>
        </a:buClr>
        <a:buSzPct val="90000"/>
        <a:buFont typeface="Century Gothic" pitchFamily="34" charset="0"/>
        <a:buChar char="–"/>
        <a:defRPr sz="1800" kern="1200">
          <a:solidFill>
            <a:schemeClr val="tx2">
              <a:lumMod val="50000"/>
            </a:schemeClr>
          </a:solidFill>
          <a:latin typeface="+mn-lt"/>
          <a:ea typeface="+mn-ea"/>
          <a:cs typeface="+mn-cs"/>
        </a:defRPr>
      </a:lvl8pPr>
      <a:lvl9pPr marL="3474112" indent="0" algn="l" defTabSz="1218987" rtl="0" eaLnBrk="1" latinLnBrk="0" hangingPunct="1">
        <a:lnSpc>
          <a:spcPct val="95000"/>
        </a:lnSpc>
        <a:spcBef>
          <a:spcPts val="1066"/>
        </a:spcBef>
        <a:buClr>
          <a:schemeClr val="accent6">
            <a:lumMod val="50000"/>
          </a:schemeClr>
        </a:buClr>
        <a:buSzPct val="90000"/>
        <a:buFont typeface="Century Gothic" pitchFamily="34" charset="0"/>
        <a:buNone/>
        <a:defRPr sz="1800" kern="1200">
          <a:solidFill>
            <a:schemeClr val="tx2">
              <a:lumMod val="50000"/>
            </a:schemeClr>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flocabulary.s3.amazonaws.com/pdfs/flat/the-word-up-project-research-base.pdf"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5.wmf"/><Relationship Id="rId3" Type="http://schemas.openxmlformats.org/officeDocument/2006/relationships/hyperlink" Target="https://www.flocabulary.com/subjects/vocabulary/" TargetMode="External"/><Relationship Id="rId7" Type="http://schemas.openxmlformats.org/officeDocument/2006/relationships/oleObject" Target="file:///C:\Users\kamela.rowland\Documents\Wordly%20Wise%203000%20Grade%20Levels,%20Pacing%20and%20Structure,%20and%20Word%20Count.jpg" TargetMode="Externa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hyperlink" Target="https://www.scribd.com/document/969452985/Wordly-Wise-6" TargetMode="External"/><Relationship Id="rId5" Type="http://schemas.openxmlformats.org/officeDocument/2006/relationships/hyperlink" Target="file:///C:\Users\kamela.rowland\Documents\Wordly%20Wise%203000%20Grade%20Levels,%20Pacing%20and%20Structure,%20and%20Word%20Count.jpg" TargetMode="External"/><Relationship Id="rId4" Type="http://schemas.openxmlformats.org/officeDocument/2006/relationships/hyperlink" Target="https://www.flocabulary.com/unit/4-manny-the-dog/"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79346" y="990601"/>
            <a:ext cx="7008574" cy="3806826"/>
          </a:xfrm>
        </p:spPr>
        <p:txBody>
          <a:bodyPr>
            <a:noAutofit/>
          </a:bodyPr>
          <a:lstStyle/>
          <a:p>
            <a:pPr algn="ctr"/>
            <a:r>
              <a:rPr lang="en-US" sz="4400" b="1" i="1" dirty="0"/>
              <a:t>Utilizing an Intensive Vocabulary Model to increase Standardized Measures for Reading and Vocabulary in Adolescents</a:t>
            </a:r>
          </a:p>
        </p:txBody>
      </p:sp>
      <p:sp>
        <p:nvSpPr>
          <p:cNvPr id="3" name="Subtitle 2"/>
          <p:cNvSpPr>
            <a:spLocks noGrp="1"/>
          </p:cNvSpPr>
          <p:nvPr>
            <p:ph type="subTitle" idx="1"/>
          </p:nvPr>
        </p:nvSpPr>
        <p:spPr>
          <a:xfrm>
            <a:off x="4879346" y="5257800"/>
            <a:ext cx="7008574" cy="1371600"/>
          </a:xfrm>
        </p:spPr>
        <p:txBody>
          <a:bodyPr>
            <a:normAutofit/>
          </a:bodyPr>
          <a:lstStyle/>
          <a:p>
            <a:pPr algn="ctr"/>
            <a:r>
              <a:rPr lang="en-US" b="1" i="1" dirty="0"/>
              <a:t>Kami Rowland, MS, CCC-SLP</a:t>
            </a:r>
          </a:p>
          <a:p>
            <a:pPr algn="ctr"/>
            <a:endParaRPr lang="en-US" b="1" i="1" dirty="0"/>
          </a:p>
          <a:p>
            <a:pPr algn="ctr"/>
            <a:r>
              <a:rPr lang="en-US" b="1" i="1" dirty="0"/>
              <a:t>July 9, 2026 </a:t>
            </a:r>
          </a:p>
        </p:txBody>
      </p:sp>
    </p:spTree>
    <p:extLst>
      <p:ext uri="{BB962C8B-B14F-4D97-AF65-F5344CB8AC3E}">
        <p14:creationId xmlns:p14="http://schemas.microsoft.com/office/powerpoint/2010/main" val="173668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8E8742-B083-42AC-A087-BA8C93A3436E}"/>
              </a:ext>
            </a:extLst>
          </p:cNvPr>
          <p:cNvSpPr>
            <a:spLocks noGrp="1"/>
          </p:cNvSpPr>
          <p:nvPr>
            <p:ph type="title"/>
          </p:nvPr>
        </p:nvSpPr>
        <p:spPr>
          <a:xfrm>
            <a:off x="1117309" y="76199"/>
            <a:ext cx="10157354" cy="609601"/>
          </a:xfrm>
        </p:spPr>
        <p:txBody>
          <a:bodyPr>
            <a:normAutofit fontScale="90000"/>
          </a:bodyPr>
          <a:lstStyle/>
          <a:p>
            <a:pPr algn="ctr"/>
            <a:r>
              <a:rPr lang="en-US" b="1" i="1" dirty="0"/>
              <a:t>References</a:t>
            </a:r>
          </a:p>
        </p:txBody>
      </p:sp>
      <p:sp>
        <p:nvSpPr>
          <p:cNvPr id="3" name="Content Placeholder 2">
            <a:extLst>
              <a:ext uri="{FF2B5EF4-FFF2-40B4-BE49-F238E27FC236}">
                <a16:creationId xmlns:a16="http://schemas.microsoft.com/office/drawing/2014/main" id="{F1D56723-6C19-4BFA-BE1B-4E2C07ED5286}"/>
              </a:ext>
            </a:extLst>
          </p:cNvPr>
          <p:cNvSpPr>
            <a:spLocks noGrp="1"/>
          </p:cNvSpPr>
          <p:nvPr>
            <p:ph idx="1"/>
          </p:nvPr>
        </p:nvSpPr>
        <p:spPr>
          <a:xfrm>
            <a:off x="1117309" y="609601"/>
            <a:ext cx="10157354" cy="6172200"/>
          </a:xfrm>
        </p:spPr>
        <p:txBody>
          <a:bodyPr>
            <a:normAutofit fontScale="70000" lnSpcReduction="20000"/>
          </a:bodyPr>
          <a:lstStyle/>
          <a:p>
            <a:pPr marL="0" marR="0" indent="0">
              <a:lnSpc>
                <a:spcPct val="115000"/>
              </a:lnSpc>
              <a:spcBef>
                <a:spcPts val="1500"/>
              </a:spcBef>
              <a:spcAft>
                <a:spcPts val="0"/>
              </a:spcAft>
              <a:buNone/>
            </a:pPr>
            <a:r>
              <a:rPr lang="en-US"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Biancarosa, G., &amp; Snow, C. E. (2006). Reading next:  A vision for action and research in middle and high school literacy: A report from the Carnegie Corporation of New York. Washington, DC: Alliance for Excellent Education; 2nd edition.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15000"/>
              </a:lnSpc>
              <a:spcBef>
                <a:spcPts val="0"/>
              </a:spcBef>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15000"/>
              </a:lnSpc>
              <a:spcBef>
                <a:spcPts val="0"/>
              </a:spcBef>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Duff, D. (2019). Has vocabulary intervention had an effect? A valid, reliable, and (fairly) quick outcome measure for semantic knowledge. Language, Speech, and Hearing Services in Schools, 50, 506-517.</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15000"/>
              </a:lnSpc>
              <a:spcBef>
                <a:spcPts val="0"/>
              </a:spcBef>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15000"/>
              </a:lnSpc>
              <a:spcBef>
                <a:spcPts val="0"/>
              </a:spcBef>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Elleman, A. M., Island, E. L., Griffin, N. M., &amp; Myers, K. E. (2019). A review of middle school vocabulary interventions: Five research-based recommendations for practice. Language, Speech, and Hearing Services in Schools, 50, 477-492.</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15000"/>
              </a:lnSpc>
              <a:spcBef>
                <a:spcPts val="0"/>
              </a:spcBef>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800" dirty="0">
                <a:latin typeface="Arial" panose="020B0604020202020204" pitchFamily="34" charset="0"/>
                <a:cs typeface="Arial" panose="020B0604020202020204" pitchFamily="34" charset="0"/>
              </a:rPr>
              <a:t>Harrison, B., &amp; Rappaport, E. (2007). </a:t>
            </a:r>
            <a:r>
              <a:rPr lang="en-US" sz="1800" i="1" dirty="0">
                <a:latin typeface="Arial" panose="020B0604020202020204" pitchFamily="34" charset="0"/>
                <a:cs typeface="Arial" panose="020B0604020202020204" pitchFamily="34" charset="0"/>
              </a:rPr>
              <a:t>Flocabulary: Word-Up Project</a:t>
            </a:r>
            <a:r>
              <a:rPr lang="en-US" sz="1800" dirty="0">
                <a:latin typeface="Arial" panose="020B0604020202020204" pitchFamily="34" charset="0"/>
                <a:cs typeface="Arial" panose="020B0604020202020204" pitchFamily="34" charset="0"/>
              </a:rPr>
              <a:t>.</a:t>
            </a:r>
            <a:endParaRPr lang="en-US" sz="1800" b="0" u="none" strike="noStrike" dirty="0">
              <a:effectLst/>
              <a:latin typeface="Arial" panose="020B0604020202020204" pitchFamily="34" charset="0"/>
              <a:cs typeface="Arial" panose="020B0604020202020204" pitchFamily="34" charset="0"/>
            </a:endParaRPr>
          </a:p>
          <a:p>
            <a:pPr marL="0" marR="0" indent="0">
              <a:lnSpc>
                <a:spcPct val="115000"/>
              </a:lnSpc>
              <a:spcBef>
                <a:spcPts val="0"/>
              </a:spcBef>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en-US"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Hodkinson, K., &amp; Adams, S. (2012). Wordly Wise 3000 (3rd ed.). Benton Harbor, MI: Educators Publishing Service.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15000"/>
              </a:lnSpc>
              <a:spcBef>
                <a:spcPts val="0"/>
              </a:spcBef>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15000"/>
              </a:lnSpc>
              <a:spcBef>
                <a:spcPts val="0"/>
              </a:spcBef>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International Literacy Association (2019). Children experiencing reading difficulties: What we know and what we can do (Literacy leadership brief). Newark, DE: Author.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15000"/>
              </a:lnSpc>
              <a:spcBef>
                <a:spcPts val="0"/>
              </a:spcBef>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15000"/>
              </a:lnSpc>
              <a:spcBef>
                <a:spcPts val="0"/>
              </a:spcBef>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International Reading Association (2012). Adolescent Literacy (Position Statement). Newark, DE: Author.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15000"/>
              </a:lnSpc>
              <a:spcBef>
                <a:spcPts val="0"/>
              </a:spcBef>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15000"/>
              </a:lnSpc>
              <a:spcBef>
                <a:spcPts val="0"/>
              </a:spcBef>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Lowe, H., Henry, L., &amp; Joffe, V. L. (2019). The effectiveness of classroom vocabulary intervention for adolescents with language disorder. Journal of Speech, Language, and Hearing Research, 62, 2829-2846.</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15000"/>
              </a:lnSpc>
              <a:spcBef>
                <a:spcPts val="0"/>
              </a:spcBef>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Mackie, C., &amp; Dockrell, J. E. (2004). The nature of written language deficits in children with SLI. Journal of Speech, Language, and Hearing Research, 47, 1469-1483.</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15000"/>
              </a:lnSpc>
              <a:spcBef>
                <a:spcPts val="0"/>
              </a:spcBef>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15000"/>
              </a:lnSpc>
              <a:spcBef>
                <a:spcPts val="0"/>
              </a:spcBef>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Montgomery, J. (2013). Teaching words to adolescents with language disabilities. ASHA Perspectives, 67-74.</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15000"/>
              </a:lnSpc>
              <a:spcBef>
                <a:spcPts val="0"/>
              </a:spcBef>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15000"/>
              </a:lnSpc>
              <a:spcBef>
                <a:spcPts val="0"/>
              </a:spcBef>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“NAEP Reading 2019 Highlights.” The Nation’s Report Card, www.nationsreportcard.gov/highlights/reading/2019</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15000"/>
              </a:lnSpc>
              <a:spcBef>
                <a:spcPts val="0"/>
              </a:spcBef>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Nippold, M. A. (2017). Reading comprehension deficits in adolescents: Addressing underlying language abilities. Language, Speech, and Hearing Services in Schools, 48, 125-131.</a:t>
            </a:r>
          </a:p>
          <a:p>
            <a:pPr marL="0" marR="0" indent="0">
              <a:lnSpc>
                <a:spcPct val="115000"/>
              </a:lnSpc>
              <a:spcBef>
                <a:spcPts val="0"/>
              </a:spcBef>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en-US" sz="1800" dirty="0">
              <a:solidFill>
                <a:srgbClr val="333333"/>
              </a:solidFill>
              <a:latin typeface="Arial" panose="020B0604020202020204" pitchFamily="34" charset="0"/>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Saletta, M. (2018). Reading disabilities in adolescents and adults. Language, Speech, and Hearing Services in Schools, 49, 787-797.</a:t>
            </a:r>
          </a:p>
          <a:p>
            <a:pPr marL="0" marR="0" indent="0">
              <a:lnSpc>
                <a:spcPct val="115000"/>
              </a:lnSpc>
              <a:spcBef>
                <a:spcPts val="0"/>
              </a:spcBef>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en-US" sz="1800" dirty="0">
              <a:solidFill>
                <a:srgbClr val="333333"/>
              </a:solidFill>
              <a:latin typeface="Arial" panose="020B0604020202020204" pitchFamily="34" charset="0"/>
              <a:ea typeface="Calibri" panose="020F0502020204030204" pitchFamily="34" charset="0"/>
              <a:cs typeface="Times New Roman" panose="02020603050405020304" pitchFamily="18" charset="0"/>
            </a:endParaRPr>
          </a:p>
          <a:p>
            <a:pPr marL="0" marR="0" indent="0">
              <a:lnSpc>
                <a:spcPct val="115000"/>
              </a:lnSpc>
              <a:spcBef>
                <a:spcPts val="0"/>
              </a:spcBef>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15000"/>
              </a:lnSpc>
              <a:spcBef>
                <a:spcPts val="0"/>
              </a:spcBef>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004876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i="1" dirty="0"/>
              <a:t>Vocabulary Needs of Students</a:t>
            </a:r>
          </a:p>
        </p:txBody>
      </p:sp>
      <p:sp>
        <p:nvSpPr>
          <p:cNvPr id="3" name="Content Placeholder 2"/>
          <p:cNvSpPr>
            <a:spLocks noGrp="1"/>
          </p:cNvSpPr>
          <p:nvPr>
            <p:ph idx="1"/>
          </p:nvPr>
        </p:nvSpPr>
        <p:spPr/>
        <p:txBody>
          <a:bodyPr>
            <a:normAutofit fontScale="92500" lnSpcReduction="20000"/>
          </a:bodyPr>
          <a:lstStyle/>
          <a:p>
            <a:r>
              <a:rPr lang="en-US" sz="1800" dirty="0">
                <a:solidFill>
                  <a:srgbClr val="333333"/>
                </a:solidFill>
                <a:effectLst/>
                <a:latin typeface="Arial" panose="020B0604020202020204" pitchFamily="34" charset="0"/>
                <a:ea typeface="Times New Roman" panose="02020603050405020304" pitchFamily="18" charset="0"/>
              </a:rPr>
              <a:t>Vocabulary growth is not just an option for students of today; it is a must, along with reading comprehension and writing to determine academic success in this fast-paced and ever-changing world (ILA, 2019; Nippold, 2017; Saletta, 2018). Due to literacy including vocabulary, and reading and writing skills, poor vocabulary, in addition to poor reading and writing, should be recognized as a crucial part of today’s literacy crisis. </a:t>
            </a:r>
          </a:p>
          <a:p>
            <a:r>
              <a:rPr lang="en-US" sz="1800" dirty="0">
                <a:solidFill>
                  <a:srgbClr val="333333"/>
                </a:solidFill>
                <a:effectLst/>
                <a:latin typeface="Arial" panose="020B0604020202020204" pitchFamily="34" charset="0"/>
                <a:ea typeface="Times New Roman" panose="02020603050405020304" pitchFamily="18" charset="0"/>
              </a:rPr>
              <a:t>As noted in the IRA position statement Adolescent Literacy, vocabulary understanding and usage has been described as a difficult and demanding task. In order to help today’s teacher, coordinating methods are introduced to students that can help them meet the demands placed upon them through utilizing both attention, control, and self-regulation.</a:t>
            </a:r>
          </a:p>
          <a:p>
            <a:r>
              <a:rPr lang="en-US" sz="1800" dirty="0">
                <a:solidFill>
                  <a:srgbClr val="333333"/>
                </a:solidFill>
                <a:effectLst/>
                <a:latin typeface="Arial" panose="020B0604020202020204" pitchFamily="34" charset="0"/>
                <a:ea typeface="Times New Roman" panose="02020603050405020304" pitchFamily="18" charset="0"/>
              </a:rPr>
              <a:t>Research shows strong evidence for efficacy of vocabulary strategies to improve student </a:t>
            </a:r>
            <a:r>
              <a:rPr lang="en-US" sz="1800" dirty="0">
                <a:solidFill>
                  <a:srgbClr val="333333"/>
                </a:solidFill>
                <a:latin typeface="Arial" panose="020B0604020202020204" pitchFamily="34" charset="0"/>
                <a:ea typeface="Times New Roman" panose="02020603050405020304" pitchFamily="18" charset="0"/>
              </a:rPr>
              <a:t>vocabulary, </a:t>
            </a:r>
            <a:r>
              <a:rPr lang="en-US" sz="1800" dirty="0">
                <a:solidFill>
                  <a:srgbClr val="333333"/>
                </a:solidFill>
                <a:effectLst/>
                <a:latin typeface="Arial" panose="020B0604020202020204" pitchFamily="34" charset="0"/>
                <a:ea typeface="Times New Roman" panose="02020603050405020304" pitchFamily="18" charset="0"/>
              </a:rPr>
              <a:t>reading and writing performance, and techniques used in the classrooms of today need to be consistent, strong, and willing to ensure student comprehension of concepts needed to be productive citizens</a:t>
            </a:r>
          </a:p>
          <a:p>
            <a:pPr marL="0" indent="0">
              <a:buNone/>
            </a:pPr>
            <a:endParaRPr lang="en-US" sz="1800" dirty="0">
              <a:solidFill>
                <a:srgbClr val="333333"/>
              </a:solidFill>
              <a:latin typeface="Arial" panose="020B0604020202020204" pitchFamily="34" charset="0"/>
              <a:ea typeface="Times New Roman" panose="02020603050405020304" pitchFamily="18" charset="0"/>
            </a:endParaRPr>
          </a:p>
          <a:p>
            <a:pPr marL="0" indent="0">
              <a:buNone/>
            </a:pPr>
            <a:r>
              <a:rPr lang="en-US" sz="1800" dirty="0">
                <a:solidFill>
                  <a:srgbClr val="333333"/>
                </a:solidFill>
                <a:effectLst/>
                <a:latin typeface="Arial" panose="020B0604020202020204" pitchFamily="34" charset="0"/>
                <a:ea typeface="Times New Roman" panose="02020603050405020304" pitchFamily="18" charset="0"/>
              </a:rPr>
              <a:t>International Literacy Association, 2019; International Reading Association, 2012; Nippold, 2017; Saletta, 2018</a:t>
            </a:r>
          </a:p>
          <a:p>
            <a:pPr marL="0" indent="0">
              <a:buNone/>
            </a:pPr>
            <a:endParaRPr lang="en-US" dirty="0"/>
          </a:p>
        </p:txBody>
      </p:sp>
    </p:spTree>
    <p:extLst>
      <p:ext uri="{BB962C8B-B14F-4D97-AF65-F5344CB8AC3E}">
        <p14:creationId xmlns:p14="http://schemas.microsoft.com/office/powerpoint/2010/main" val="840374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7309" y="152400"/>
            <a:ext cx="10157354" cy="1676400"/>
          </a:xfrm>
        </p:spPr>
        <p:txBody>
          <a:bodyPr>
            <a:normAutofit fontScale="90000"/>
          </a:bodyPr>
          <a:lstStyle/>
          <a:p>
            <a:pPr algn="ctr"/>
            <a:br>
              <a:rPr lang="en-US" dirty="0"/>
            </a:br>
            <a:br>
              <a:rPr lang="en-US" dirty="0"/>
            </a:br>
            <a:br>
              <a:rPr lang="en-US" dirty="0"/>
            </a:br>
            <a:r>
              <a:rPr lang="en-US" b="1" i="1" dirty="0"/>
              <a:t>Analysis on evidenced-based research and best practice parameters on Vocabulary Growth</a:t>
            </a:r>
          </a:p>
        </p:txBody>
      </p:sp>
      <p:sp>
        <p:nvSpPr>
          <p:cNvPr id="3" name="Content Placeholder 2"/>
          <p:cNvSpPr>
            <a:spLocks noGrp="1"/>
          </p:cNvSpPr>
          <p:nvPr>
            <p:ph idx="1"/>
          </p:nvPr>
        </p:nvSpPr>
        <p:spPr>
          <a:xfrm>
            <a:off x="1117309" y="2057400"/>
            <a:ext cx="10157354" cy="4114800"/>
          </a:xfrm>
        </p:spPr>
        <p:txBody>
          <a:bodyPr/>
          <a:lstStyle/>
          <a:p>
            <a:r>
              <a:rPr lang="en-US" sz="1800" dirty="0">
                <a:solidFill>
                  <a:srgbClr val="333333"/>
                </a:solidFill>
                <a:effectLst/>
                <a:latin typeface="Arial" panose="020B0604020202020204" pitchFamily="34" charset="0"/>
                <a:ea typeface="Times New Roman" panose="02020603050405020304" pitchFamily="18" charset="0"/>
              </a:rPr>
              <a:t>70% of students in 4th through 12th grades were identified as low achieving readers, which proved to be at the root of the literacy deficiency problem</a:t>
            </a:r>
          </a:p>
          <a:p>
            <a:r>
              <a:rPr lang="en-US" sz="1800" dirty="0">
                <a:solidFill>
                  <a:srgbClr val="333333"/>
                </a:solidFill>
                <a:effectLst/>
                <a:latin typeface="Arial" panose="020B0604020202020204" pitchFamily="34" charset="0"/>
                <a:ea typeface="Times New Roman" panose="02020603050405020304" pitchFamily="18" charset="0"/>
              </a:rPr>
              <a:t>Older struggling readers may not only need help reading words on a page, but rather understanding what they are reading</a:t>
            </a:r>
          </a:p>
          <a:p>
            <a:r>
              <a:rPr lang="en-US" sz="1800" dirty="0">
                <a:solidFill>
                  <a:srgbClr val="333333"/>
                </a:solidFill>
                <a:effectLst/>
                <a:latin typeface="Arial" panose="020B0604020202020204" pitchFamily="34" charset="0"/>
                <a:ea typeface="Times New Roman" panose="02020603050405020304" pitchFamily="18" charset="0"/>
              </a:rPr>
              <a:t>Vocabulary deficiencies are at the core of this problem as students must not only understand the words that form the sentences but also be able to build upon those words from previous knowledge and experiences with those words.</a:t>
            </a:r>
          </a:p>
          <a:p>
            <a:pPr marL="0" indent="0">
              <a:buNone/>
            </a:pPr>
            <a:endParaRPr lang="en-US" sz="1800" dirty="0">
              <a:solidFill>
                <a:srgbClr val="333333"/>
              </a:solidFill>
              <a:latin typeface="Arial" panose="020B0604020202020204" pitchFamily="34" charset="0"/>
            </a:endParaRPr>
          </a:p>
          <a:p>
            <a:pPr marL="0" indent="0">
              <a:buNone/>
            </a:pPr>
            <a:r>
              <a:rPr lang="en-US" sz="1800" dirty="0">
                <a:solidFill>
                  <a:srgbClr val="333333"/>
                </a:solidFill>
                <a:effectLst/>
                <a:latin typeface="Arial" panose="020B0604020202020204" pitchFamily="34" charset="0"/>
                <a:ea typeface="Times New Roman" panose="02020603050405020304" pitchFamily="18" charset="0"/>
              </a:rPr>
              <a:t>Biancarosa &amp; Snow, 2006; Highlights, 2019; NAEP Reading 2019; Statistics, 2013</a:t>
            </a:r>
            <a:endParaRPr lang="en-US" dirty="0"/>
          </a:p>
        </p:txBody>
      </p:sp>
    </p:spTree>
    <p:extLst>
      <p:ext uri="{BB962C8B-B14F-4D97-AF65-F5344CB8AC3E}">
        <p14:creationId xmlns:p14="http://schemas.microsoft.com/office/powerpoint/2010/main" val="310570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i="1" dirty="0"/>
              <a:t>Students with Learning Disabilities</a:t>
            </a:r>
          </a:p>
        </p:txBody>
      </p:sp>
      <p:sp>
        <p:nvSpPr>
          <p:cNvPr id="3" name="Content Placeholder 2"/>
          <p:cNvSpPr>
            <a:spLocks noGrp="1"/>
          </p:cNvSpPr>
          <p:nvPr>
            <p:ph idx="1"/>
          </p:nvPr>
        </p:nvSpPr>
        <p:spPr/>
        <p:txBody>
          <a:bodyPr/>
          <a:lstStyle/>
          <a:p>
            <a:r>
              <a:rPr lang="en-US" dirty="0">
                <a:solidFill>
                  <a:srgbClr val="333333"/>
                </a:solidFill>
                <a:latin typeface="Arial" panose="020B0604020202020204" pitchFamily="34" charset="0"/>
                <a:ea typeface="Times New Roman" panose="02020603050405020304" pitchFamily="18" charset="0"/>
              </a:rPr>
              <a:t>T</a:t>
            </a:r>
            <a:r>
              <a:rPr lang="en-US" dirty="0">
                <a:solidFill>
                  <a:srgbClr val="333333"/>
                </a:solidFill>
                <a:effectLst/>
                <a:latin typeface="Arial" panose="020B0604020202020204" pitchFamily="34" charset="0"/>
                <a:ea typeface="Times New Roman" panose="02020603050405020304" pitchFamily="18" charset="0"/>
              </a:rPr>
              <a:t>he overall picture of their literacy not promising, it is even more so quite discouraging</a:t>
            </a:r>
          </a:p>
          <a:p>
            <a:r>
              <a:rPr lang="en-US" dirty="0">
                <a:solidFill>
                  <a:srgbClr val="333333"/>
                </a:solidFill>
                <a:latin typeface="Arial" panose="020B0604020202020204" pitchFamily="34" charset="0"/>
                <a:ea typeface="Times New Roman" panose="02020603050405020304" pitchFamily="18" charset="0"/>
              </a:rPr>
              <a:t>H</a:t>
            </a:r>
            <a:r>
              <a:rPr lang="en-US" dirty="0">
                <a:solidFill>
                  <a:srgbClr val="333333"/>
                </a:solidFill>
                <a:effectLst/>
                <a:latin typeface="Arial" panose="020B0604020202020204" pitchFamily="34" charset="0"/>
                <a:ea typeface="Times New Roman" panose="02020603050405020304" pitchFamily="18" charset="0"/>
              </a:rPr>
              <a:t>igh cognitive demands placed upon students that already have a language system that is reduced in processing capacity, have a: </a:t>
            </a:r>
          </a:p>
          <a:p>
            <a:pPr lvl="2"/>
            <a:r>
              <a:rPr lang="en-US" dirty="0">
                <a:solidFill>
                  <a:srgbClr val="333333"/>
                </a:solidFill>
                <a:effectLst/>
                <a:latin typeface="Arial" panose="020B0604020202020204" pitchFamily="34" charset="0"/>
                <a:ea typeface="Times New Roman" panose="02020603050405020304" pitchFamily="18" charset="0"/>
              </a:rPr>
              <a:t>reduced lexical knowledge </a:t>
            </a:r>
          </a:p>
          <a:p>
            <a:pPr lvl="2"/>
            <a:r>
              <a:rPr lang="en-US" sz="1800" dirty="0">
                <a:solidFill>
                  <a:srgbClr val="333333"/>
                </a:solidFill>
                <a:effectLst/>
                <a:latin typeface="Arial" panose="020B0604020202020204" pitchFamily="34" charset="0"/>
                <a:ea typeface="Times New Roman" panose="02020603050405020304" pitchFamily="18" charset="0"/>
              </a:rPr>
              <a:t>are limited in their vocabulary, and </a:t>
            </a:r>
          </a:p>
          <a:p>
            <a:pPr lvl="2"/>
            <a:r>
              <a:rPr lang="en-US" sz="1800" dirty="0">
                <a:solidFill>
                  <a:srgbClr val="333333"/>
                </a:solidFill>
                <a:effectLst/>
                <a:latin typeface="Arial" panose="020B0604020202020204" pitchFamily="34" charset="0"/>
                <a:ea typeface="Times New Roman" panose="02020603050405020304" pitchFamily="18" charset="0"/>
              </a:rPr>
              <a:t>experience grammatical difficulties that all contribute to difficulties with reading and 	 	 writing for the next generation </a:t>
            </a:r>
          </a:p>
          <a:p>
            <a:pPr marL="0" indent="0">
              <a:buNone/>
            </a:pPr>
            <a:endParaRPr lang="en-US" sz="1800" dirty="0">
              <a:solidFill>
                <a:srgbClr val="333333"/>
              </a:solidFill>
              <a:effectLst/>
              <a:latin typeface="Arial" panose="020B0604020202020204" pitchFamily="34" charset="0"/>
              <a:ea typeface="Times New Roman" panose="02020603050405020304" pitchFamily="18" charset="0"/>
            </a:endParaRPr>
          </a:p>
          <a:p>
            <a:pPr marL="0" indent="0">
              <a:buNone/>
            </a:pPr>
            <a:r>
              <a:rPr lang="en-US" sz="1800" dirty="0">
                <a:solidFill>
                  <a:srgbClr val="333333"/>
                </a:solidFill>
                <a:effectLst/>
                <a:latin typeface="Arial" panose="020B0604020202020204" pitchFamily="34" charset="0"/>
                <a:ea typeface="Times New Roman" panose="02020603050405020304" pitchFamily="18" charset="0"/>
              </a:rPr>
              <a:t>Biancarosa &amp; Snow, 2006’ Highlights, 2019; Mackie &amp; Dockrell 2004; NAEP Reading 2019</a:t>
            </a:r>
            <a:endParaRPr lang="en-US" dirty="0"/>
          </a:p>
        </p:txBody>
      </p:sp>
    </p:spTree>
    <p:extLst>
      <p:ext uri="{BB962C8B-B14F-4D97-AF65-F5344CB8AC3E}">
        <p14:creationId xmlns:p14="http://schemas.microsoft.com/office/powerpoint/2010/main" val="1917223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i="1" dirty="0"/>
              <a:t>Effectiveness of the Wordly Wise 3000 Intensive Vocabulary Program</a:t>
            </a:r>
          </a:p>
        </p:txBody>
      </p:sp>
      <p:sp>
        <p:nvSpPr>
          <p:cNvPr id="3" name="Content Placeholder 2"/>
          <p:cNvSpPr>
            <a:spLocks noGrp="1"/>
          </p:cNvSpPr>
          <p:nvPr>
            <p:ph idx="1"/>
          </p:nvPr>
        </p:nvSpPr>
        <p:spPr>
          <a:xfrm>
            <a:off x="1117309" y="1701800"/>
            <a:ext cx="10157354" cy="5080000"/>
          </a:xfrm>
        </p:spPr>
        <p:txBody>
          <a:bodyPr>
            <a:normAutofit lnSpcReduction="10000"/>
          </a:bodyPr>
          <a:lstStyle/>
          <a:p>
            <a:r>
              <a:rPr lang="en-US" sz="1800" dirty="0">
                <a:solidFill>
                  <a:srgbClr val="333333"/>
                </a:solidFill>
                <a:effectLst/>
                <a:latin typeface="Arial" panose="020B0604020202020204" pitchFamily="34" charset="0"/>
                <a:ea typeface="Times New Roman" panose="02020603050405020304" pitchFamily="18" charset="0"/>
              </a:rPr>
              <a:t>Research for the past several years have included grades 9-12 in varying special-education English classes, inclusion and resource</a:t>
            </a:r>
          </a:p>
          <a:p>
            <a:r>
              <a:rPr lang="en-US" sz="1800" dirty="0">
                <a:solidFill>
                  <a:srgbClr val="333333"/>
                </a:solidFill>
                <a:latin typeface="Arial" panose="020B0604020202020204" pitchFamily="34" charset="0"/>
                <a:ea typeface="Times New Roman" panose="02020603050405020304" pitchFamily="18" charset="0"/>
              </a:rPr>
              <a:t>S</a:t>
            </a:r>
            <a:r>
              <a:rPr lang="en-US" sz="1800" dirty="0">
                <a:solidFill>
                  <a:srgbClr val="333333"/>
                </a:solidFill>
                <a:effectLst/>
                <a:latin typeface="Arial" panose="020B0604020202020204" pitchFamily="34" charset="0"/>
                <a:ea typeface="Times New Roman" panose="02020603050405020304" pitchFamily="18" charset="0"/>
              </a:rPr>
              <a:t>tudents in grades K-12 are taught vocabulary instruction which focuses on preparing them with strategies to unlock the meaning of words they will encounter in content area texts, literature, and standardized tests, including college entrance exams</a:t>
            </a:r>
          </a:p>
          <a:p>
            <a:r>
              <a:rPr lang="en-US" sz="1800" dirty="0">
                <a:solidFill>
                  <a:srgbClr val="333333"/>
                </a:solidFill>
                <a:latin typeface="Arial" panose="020B0604020202020204" pitchFamily="34" charset="0"/>
                <a:ea typeface="Times New Roman" panose="02020603050405020304" pitchFamily="18" charset="0"/>
              </a:rPr>
              <a:t>The Wordly Wise 3000 P</a:t>
            </a:r>
            <a:r>
              <a:rPr lang="en-US" sz="1800" dirty="0">
                <a:solidFill>
                  <a:srgbClr val="333333"/>
                </a:solidFill>
                <a:effectLst/>
                <a:latin typeface="Arial" panose="020B0604020202020204" pitchFamily="34" charset="0"/>
                <a:ea typeface="Times New Roman" panose="02020603050405020304" pitchFamily="18" charset="0"/>
              </a:rPr>
              <a:t>rogram specifically aligns with Level 1 of </a:t>
            </a:r>
            <a:r>
              <a:rPr lang="en-US" sz="1800" dirty="0" err="1">
                <a:solidFill>
                  <a:srgbClr val="333333"/>
                </a:solidFill>
                <a:effectLst/>
                <a:latin typeface="Arial" panose="020B0604020202020204" pitchFamily="34" charset="0"/>
                <a:ea typeface="Times New Roman" panose="02020603050405020304" pitchFamily="18" charset="0"/>
              </a:rPr>
              <a:t>RtI</a:t>
            </a:r>
            <a:r>
              <a:rPr lang="en-US" sz="1800" dirty="0">
                <a:solidFill>
                  <a:srgbClr val="333333"/>
                </a:solidFill>
                <a:effectLst/>
                <a:latin typeface="Arial" panose="020B0604020202020204" pitchFamily="34" charset="0"/>
                <a:ea typeface="Times New Roman" panose="02020603050405020304" pitchFamily="18" charset="0"/>
              </a:rPr>
              <a:t> and Common Core Curriculum Standards. </a:t>
            </a:r>
          </a:p>
          <a:p>
            <a:r>
              <a:rPr lang="en-US" sz="1800" dirty="0">
                <a:solidFill>
                  <a:srgbClr val="333333"/>
                </a:solidFill>
                <a:effectLst/>
                <a:latin typeface="Arial" panose="020B0604020202020204" pitchFamily="34" charset="0"/>
                <a:ea typeface="Times New Roman" panose="02020603050405020304" pitchFamily="18" charset="0"/>
              </a:rPr>
              <a:t>The aim of the program is to prepare students for content area learning, and as the instruction becomes more sophisticated, to focus on teaching students strategies of how to unlock word meanings through: vocabulary development, reading comprehension, critical thinking, context clues, synonyms and antonyms, multiple work meanings, prefix, suffix, Greek and Latin roots, homophones, analogies, and word origins</a:t>
            </a:r>
          </a:p>
          <a:p>
            <a:r>
              <a:rPr lang="en-US" sz="1800" dirty="0">
                <a:solidFill>
                  <a:srgbClr val="333333"/>
                </a:solidFill>
                <a:effectLst/>
                <a:latin typeface="Arial" panose="020B0604020202020204" pitchFamily="34" charset="0"/>
                <a:ea typeface="Times New Roman" panose="02020603050405020304" pitchFamily="18" charset="0"/>
              </a:rPr>
              <a:t>The Wordly Wise 3000 Intensive Vocabulary Program as been shown to be valid and reliable for students not only in elementary grades, but also in middle and high school grades</a:t>
            </a:r>
          </a:p>
          <a:p>
            <a:pPr marL="0" indent="0">
              <a:buNone/>
            </a:pPr>
            <a:r>
              <a:rPr lang="en-US" sz="1800" dirty="0">
                <a:solidFill>
                  <a:srgbClr val="333333"/>
                </a:solidFill>
                <a:effectLst/>
                <a:latin typeface="Arial" panose="020B0604020202020204" pitchFamily="34" charset="0"/>
                <a:ea typeface="Times New Roman" panose="02020603050405020304" pitchFamily="18" charset="0"/>
              </a:rPr>
              <a:t>Duff, 2019; Elleman et al., 2019; Hodkinson &amp; Adams, 2012; Lowe et al., 2019</a:t>
            </a:r>
            <a:endParaRPr lang="en-US" dirty="0"/>
          </a:p>
        </p:txBody>
      </p:sp>
    </p:spTree>
    <p:extLst>
      <p:ext uri="{BB962C8B-B14F-4D97-AF65-F5344CB8AC3E}">
        <p14:creationId xmlns:p14="http://schemas.microsoft.com/office/powerpoint/2010/main" val="3714522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i="1" dirty="0"/>
              <a:t>Word Up Assessments and Online Intensive Vocabulary Program</a:t>
            </a:r>
          </a:p>
        </p:txBody>
      </p:sp>
      <p:sp>
        <p:nvSpPr>
          <p:cNvPr id="3" name="Content Placeholder 2"/>
          <p:cNvSpPr>
            <a:spLocks noGrp="1"/>
          </p:cNvSpPr>
          <p:nvPr>
            <p:ph idx="1"/>
          </p:nvPr>
        </p:nvSpPr>
        <p:spPr>
          <a:xfrm>
            <a:off x="1117309" y="1473200"/>
            <a:ext cx="10157354" cy="5308600"/>
          </a:xfrm>
        </p:spPr>
        <p:txBody>
          <a:bodyPr>
            <a:normAutofit fontScale="62500" lnSpcReduction="20000"/>
          </a:bodyPr>
          <a:lstStyle/>
          <a:p>
            <a:r>
              <a:rPr lang="en-US" b="0" u="none" strike="noStrike" dirty="0">
                <a:effectLst/>
                <a:latin typeface="Arial" panose="020B0604020202020204" pitchFamily="34" charset="0"/>
                <a:cs typeface="Arial" panose="020B0604020202020204" pitchFamily="34" charset="0"/>
              </a:rPr>
              <a:t>The </a:t>
            </a:r>
            <a:r>
              <a:rPr lang="en-US" b="1" u="none" strike="noStrike" dirty="0">
                <a:effectLst/>
                <a:latin typeface="Arial" panose="020B0604020202020204" pitchFamily="34" charset="0"/>
                <a:cs typeface="Arial" panose="020B0604020202020204" pitchFamily="34" charset="0"/>
              </a:rPr>
              <a:t>Word Up</a:t>
            </a:r>
            <a:r>
              <a:rPr lang="en-US" b="0" u="none" strike="noStrike" dirty="0">
                <a:effectLst/>
                <a:latin typeface="Arial" panose="020B0604020202020204" pitchFamily="34" charset="0"/>
                <a:cs typeface="Arial" panose="020B0604020202020204" pitchFamily="34" charset="0"/>
              </a:rPr>
              <a:t> vocabulary and intervention program primarily encompasses two distinct educational platforms, both designed to build strong language skills. </a:t>
            </a:r>
          </a:p>
          <a:p>
            <a:r>
              <a:rPr lang="en-US" b="0" u="none" strike="noStrike" dirty="0">
                <a:effectLst/>
                <a:latin typeface="Arial" panose="020B0604020202020204" pitchFamily="34" charset="0"/>
                <a:cs typeface="Arial" panose="020B0604020202020204" pitchFamily="34" charset="0"/>
              </a:rPr>
              <a:t>First, </a:t>
            </a:r>
            <a:r>
              <a:rPr lang="en-US" b="1" u="none" strike="noStrike" dirty="0">
                <a:effectLst/>
                <a:latin typeface="Arial" panose="020B0604020202020204" pitchFamily="34" charset="0"/>
                <a:cs typeface="Arial" panose="020B0604020202020204" pitchFamily="34" charset="0"/>
              </a:rPr>
              <a:t>Flocabulary’s Word Up Project</a:t>
            </a:r>
            <a:r>
              <a:rPr lang="en-US" b="0" u="none" strike="noStrike" dirty="0">
                <a:effectLst/>
                <a:latin typeface="Arial" panose="020B0604020202020204" pitchFamily="34" charset="0"/>
                <a:cs typeface="Arial" panose="020B0604020202020204" pitchFamily="34" charset="0"/>
              </a:rPr>
              <a:t> is an award-winning K-12 vocabulary and reading program, a comprehensive resource for teaching Tier-2 vocabulary words. It includes a diagnostic suite with printable pre-and post-test assessments that allow educators to measure student growth and identify learning gaps for targeted intervention. </a:t>
            </a:r>
            <a:r>
              <a:rPr lang="en-US" b="0" i="1" u="none" strike="noStrike" dirty="0">
                <a:effectLst/>
                <a:latin typeface="Arial" panose="020B0604020202020204" pitchFamily="34" charset="0"/>
                <a:cs typeface="Arial" panose="020B0604020202020204" pitchFamily="34" charset="0"/>
              </a:rPr>
              <a:t>W</a:t>
            </a:r>
            <a:r>
              <a:rPr lang="en-US" b="0" i="1" dirty="0">
                <a:solidFill>
                  <a:srgbClr val="181828"/>
                </a:solidFill>
                <a:effectLst/>
                <a:latin typeface="Arial" panose="020B0604020202020204" pitchFamily="34" charset="0"/>
                <a:cs typeface="Arial" panose="020B0604020202020204" pitchFamily="34" charset="0"/>
              </a:rPr>
              <a:t>ord Up</a:t>
            </a:r>
            <a:r>
              <a:rPr lang="en-US" b="0" i="0" dirty="0">
                <a:solidFill>
                  <a:srgbClr val="181828"/>
                </a:solidFill>
                <a:effectLst/>
                <a:latin typeface="Arial" panose="020B0604020202020204" pitchFamily="34" charset="0"/>
                <a:cs typeface="Arial" panose="020B0604020202020204" pitchFamily="34" charset="0"/>
              </a:rPr>
              <a:t> is </a:t>
            </a:r>
            <a:r>
              <a:rPr lang="en-US" dirty="0">
                <a:solidFill>
                  <a:srgbClr val="181828"/>
                </a:solidFill>
                <a:latin typeface="Arial" panose="020B0604020202020204" pitchFamily="34" charset="0"/>
                <a:cs typeface="Arial" panose="020B0604020202020204" pitchFamily="34" charset="0"/>
              </a:rPr>
              <a:t>a research-based, standards-aligned </a:t>
            </a:r>
            <a:r>
              <a:rPr lang="en-US" b="0" i="0" dirty="0">
                <a:solidFill>
                  <a:srgbClr val="181828"/>
                </a:solidFill>
                <a:effectLst/>
                <a:latin typeface="Arial" panose="020B0604020202020204" pitchFamily="34" charset="0"/>
                <a:cs typeface="Arial" panose="020B0604020202020204" pitchFamily="34" charset="0"/>
              </a:rPr>
              <a:t>resource that is proven to raise scores on state reading tests.</a:t>
            </a:r>
          </a:p>
          <a:p>
            <a:pPr lvl="1"/>
            <a:r>
              <a:rPr lang="en-US" b="0" i="0" dirty="0">
                <a:effectLst/>
                <a:latin typeface="Arial" panose="020B0604020202020204" pitchFamily="34" charset="0"/>
                <a:cs typeface="Arial" panose="020B0604020202020204" pitchFamily="34" charset="0"/>
              </a:rPr>
              <a:t>Research-based, standards-aligned, and sequenced to build higher-order thinking—explore how Flocabulary strengthens students' vocabulary, and comprehension at every level (vocabulary cards, vocabulary games, break it down, read &amp; respond, quiz, lyric lab</a:t>
            </a:r>
          </a:p>
          <a:p>
            <a:pPr lvl="1"/>
            <a:r>
              <a:rPr lang="en-US" b="0" u="none" strike="noStrike" dirty="0">
                <a:effectLst/>
                <a:latin typeface="Arial" panose="020B0604020202020204" pitchFamily="34" charset="0"/>
                <a:cs typeface="Arial" panose="020B0604020202020204" pitchFamily="34" charset="0"/>
              </a:rPr>
              <a:t>Educational Research Institute of America’s findings on the Word Up Project “A Multisensory Instruction to Build Proficiency and Reading Skills” (</a:t>
            </a:r>
            <a:r>
              <a:rPr lang="en-US" b="0" u="none" strike="noStrike" dirty="0">
                <a:effectLst/>
                <a:latin typeface="Arial" panose="020B0604020202020204" pitchFamily="34" charset="0"/>
                <a:cs typeface="Arial" panose="020B0604020202020204" pitchFamily="34" charset="0"/>
                <a:hlinkClick r:id="rId2"/>
              </a:rPr>
              <a:t>https://flocabulary.s3.amazonaws.com/pdfs/flat/the-word-up-project-research-base.pdf</a:t>
            </a:r>
            <a:r>
              <a:rPr lang="en-US" b="0" u="none" strike="noStrike" dirty="0">
                <a:effectLst/>
                <a:latin typeface="Arial" panose="020B0604020202020204" pitchFamily="34" charset="0"/>
                <a:cs typeface="Arial" panose="020B0604020202020204" pitchFamily="34" charset="0"/>
              </a:rPr>
              <a:t>)</a:t>
            </a:r>
          </a:p>
          <a:p>
            <a:pPr lvl="1"/>
            <a:r>
              <a:rPr lang="en-US" b="0" u="none" strike="noStrike" dirty="0">
                <a:effectLst/>
                <a:latin typeface="Arial" panose="020B0604020202020204" pitchFamily="34" charset="0"/>
                <a:cs typeface="Arial" panose="020B0604020202020204" pitchFamily="34" charset="0"/>
              </a:rPr>
              <a:t>Dr. Roger Farr, President of International Reading Association performed efficacy studies on the </a:t>
            </a:r>
            <a:r>
              <a:rPr lang="en-US" b="0" i="1" u="none" strike="noStrike" dirty="0">
                <a:effectLst/>
                <a:latin typeface="Arial" panose="020B0604020202020204" pitchFamily="34" charset="0"/>
                <a:cs typeface="Arial" panose="020B0604020202020204" pitchFamily="34" charset="0"/>
              </a:rPr>
              <a:t>Word Up Project </a:t>
            </a:r>
            <a:r>
              <a:rPr lang="en-US" b="0" u="none" strike="noStrike" dirty="0">
                <a:effectLst/>
                <a:latin typeface="Arial" panose="020B0604020202020204" pitchFamily="34" charset="0"/>
                <a:cs typeface="Arial" panose="020B0604020202020204" pitchFamily="34" charset="0"/>
              </a:rPr>
              <a:t>in 2008-2009 </a:t>
            </a:r>
          </a:p>
          <a:p>
            <a:r>
              <a:rPr lang="en-US" b="0" u="none" strike="noStrike" dirty="0">
                <a:effectLst/>
                <a:latin typeface="Arial" panose="020B0604020202020204" pitchFamily="34" charset="0"/>
                <a:cs typeface="Arial" panose="020B0604020202020204" pitchFamily="34" charset="0"/>
              </a:rPr>
              <a:t>Second, the </a:t>
            </a:r>
            <a:r>
              <a:rPr lang="en-US" b="1" u="none" strike="noStrike" dirty="0">
                <a:effectLst/>
                <a:latin typeface="Arial" panose="020B0604020202020204" pitchFamily="34" charset="0"/>
                <a:cs typeface="Arial" panose="020B0604020202020204" pitchFamily="34" charset="0"/>
              </a:rPr>
              <a:t>Word Up App</a:t>
            </a:r>
            <a:r>
              <a:rPr lang="en-US" b="0" u="none" strike="noStrike" dirty="0">
                <a:effectLst/>
                <a:latin typeface="Arial" panose="020B0604020202020204" pitchFamily="34" charset="0"/>
                <a:cs typeface="Arial" panose="020B0604020202020204" pitchFamily="34" charset="0"/>
              </a:rPr>
              <a:t> is a standalone, AI-powered vocabulary builder for independent learners. It features a personalized knowledge map, spaced repetition games, and interactive challenges to help users of all levels learn new words and master their usage in real-world contexts. The app can be downloaded directly from Goo</a:t>
            </a:r>
            <a:r>
              <a:rPr lang="en-US" dirty="0">
                <a:latin typeface="Arial" panose="020B0604020202020204" pitchFamily="34" charset="0"/>
                <a:cs typeface="Arial" panose="020B0604020202020204" pitchFamily="34" charset="0"/>
              </a:rPr>
              <a:t>gle Play or the App Store.</a:t>
            </a:r>
            <a:endParaRPr lang="en-US" b="0" u="none" strike="noStrike" dirty="0">
              <a:effectLst/>
              <a:latin typeface="Arial" panose="020B0604020202020204" pitchFamily="34" charset="0"/>
              <a:cs typeface="Arial" panose="020B0604020202020204" pitchFamily="34" charset="0"/>
            </a:endParaRPr>
          </a:p>
          <a:p>
            <a:r>
              <a:rPr lang="en-US" b="0" u="none" strike="noStrike" dirty="0">
                <a:effectLst/>
                <a:latin typeface="Arial" panose="020B0604020202020204" pitchFamily="34" charset="0"/>
                <a:cs typeface="Arial" panose="020B0604020202020204" pitchFamily="34" charset="0"/>
              </a:rPr>
              <a:t>The </a:t>
            </a:r>
            <a:r>
              <a:rPr lang="en-US" b="1" i="1" u="none" strike="noStrike" dirty="0">
                <a:effectLst/>
                <a:latin typeface="Arial" panose="020B0604020202020204" pitchFamily="34" charset="0"/>
                <a:cs typeface="Arial" panose="020B0604020202020204" pitchFamily="34" charset="0"/>
              </a:rPr>
              <a:t>Word Up Project </a:t>
            </a:r>
            <a:r>
              <a:rPr lang="en-US" b="0" u="none" strike="noStrike" dirty="0">
                <a:effectLst/>
                <a:latin typeface="Arial" panose="020B0604020202020204" pitchFamily="34" charset="0"/>
                <a:cs typeface="Arial" panose="020B0604020202020204" pitchFamily="34" charset="0"/>
              </a:rPr>
              <a:t>also provides </a:t>
            </a:r>
            <a:r>
              <a:rPr lang="en-US" dirty="0">
                <a:latin typeface="Arial" panose="020B0604020202020204" pitchFamily="34" charset="0"/>
                <a:cs typeface="Arial" panose="020B0604020202020204" pitchFamily="34" charset="0"/>
              </a:rPr>
              <a:t>students the ability to learn new vocabulary words </a:t>
            </a:r>
            <a:r>
              <a:rPr lang="en-US" b="0" u="none" strike="noStrike" dirty="0">
                <a:effectLst/>
                <a:latin typeface="Arial" panose="020B0604020202020204" pitchFamily="34" charset="0"/>
                <a:cs typeface="Arial" panose="020B0604020202020204" pitchFamily="34" charset="0"/>
              </a:rPr>
              <a:t>using hip-hop music and educational videos. Doing this engages all learners to learn key content, vocabulary, and skills through various engaging means.  </a:t>
            </a:r>
          </a:p>
          <a:p>
            <a:pPr marL="0" indent="0">
              <a:buNone/>
            </a:pPr>
            <a:r>
              <a:rPr lang="en-US" dirty="0">
                <a:latin typeface="Arial" panose="020B0604020202020204" pitchFamily="34" charset="0"/>
                <a:cs typeface="Arial" panose="020B0604020202020204" pitchFamily="34" charset="0"/>
              </a:rPr>
              <a:t>Harrison, B., &amp; Rappaport, E. (2007). </a:t>
            </a:r>
            <a:r>
              <a:rPr lang="en-US" i="1" dirty="0">
                <a:latin typeface="Arial" panose="020B0604020202020204" pitchFamily="34" charset="0"/>
                <a:cs typeface="Arial" panose="020B0604020202020204" pitchFamily="34" charset="0"/>
              </a:rPr>
              <a:t>Flocabulary: Word-Up Project</a:t>
            </a:r>
            <a:r>
              <a:rPr lang="en-US" dirty="0">
                <a:latin typeface="Arial" panose="020B0604020202020204" pitchFamily="34" charset="0"/>
                <a:cs typeface="Arial" panose="020B0604020202020204" pitchFamily="34" charset="0"/>
              </a:rPr>
              <a:t>.</a:t>
            </a:r>
            <a:endParaRPr lang="en-US" b="0" u="none" strike="noStrike" dirty="0">
              <a:effectLst/>
              <a:latin typeface="Arial" panose="020B0604020202020204" pitchFamily="34" charset="0"/>
              <a:cs typeface="Arial" panose="020B0604020202020204" pitchFamily="34" charset="0"/>
            </a:endParaRPr>
          </a:p>
          <a:p>
            <a:endParaRPr lang="en-US" b="0" u="none" strike="noStrike" dirty="0">
              <a:effectLst/>
              <a:latin typeface="Arial" panose="020B0604020202020204" pitchFamily="34" charset="0"/>
              <a:cs typeface="Arial" panose="020B0604020202020204" pitchFamily="34" charset="0"/>
            </a:endParaRPr>
          </a:p>
          <a:p>
            <a:endParaRPr lang="en-US" b="0" u="none" strike="noStrike" dirty="0">
              <a:effectLst/>
              <a:latin typeface="Arial" panose="020B0604020202020204" pitchFamily="34" charset="0"/>
              <a:cs typeface="Arial" panose="020B0604020202020204" pitchFamily="34" charset="0"/>
            </a:endParaRPr>
          </a:p>
          <a:p>
            <a:endParaRPr lang="en-US" b="0" u="none" strike="noStrike" dirty="0">
              <a:effectLst/>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236976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7309" y="76200"/>
            <a:ext cx="10157354" cy="1295400"/>
          </a:xfrm>
        </p:spPr>
        <p:txBody>
          <a:bodyPr/>
          <a:lstStyle/>
          <a:p>
            <a:pPr algn="ctr"/>
            <a:r>
              <a:rPr lang="en-US" b="1" i="1" dirty="0"/>
              <a:t>Wordly Wise 3000 Intensive Vocabulary Program</a:t>
            </a:r>
          </a:p>
        </p:txBody>
      </p:sp>
      <p:sp>
        <p:nvSpPr>
          <p:cNvPr id="3" name="Content Placeholder 2"/>
          <p:cNvSpPr>
            <a:spLocks noGrp="1"/>
          </p:cNvSpPr>
          <p:nvPr>
            <p:ph idx="1"/>
          </p:nvPr>
        </p:nvSpPr>
        <p:spPr>
          <a:xfrm>
            <a:off x="1117309" y="1371600"/>
            <a:ext cx="10157354" cy="5486400"/>
          </a:xfrm>
        </p:spPr>
        <p:txBody>
          <a:bodyPr>
            <a:normAutofit fontScale="92500" lnSpcReduction="10000"/>
          </a:bodyPr>
          <a:lstStyle/>
          <a:p>
            <a:r>
              <a:rPr lang="en-US" sz="1800" dirty="0">
                <a:solidFill>
                  <a:srgbClr val="333333"/>
                </a:solidFill>
                <a:effectLst/>
                <a:latin typeface="Arial" panose="020B0604020202020204" pitchFamily="34" charset="0"/>
                <a:ea typeface="Times New Roman" panose="02020603050405020304" pitchFamily="18" charset="0"/>
              </a:rPr>
              <a:t>The WW3000 is divided into 13 books (Kindergarten-Grade 12) based upon 15-20 lessons depending upon the grade level reading that each student identified under from prior assessments.  </a:t>
            </a:r>
          </a:p>
          <a:p>
            <a:r>
              <a:rPr lang="en-US" sz="1800" dirty="0">
                <a:solidFill>
                  <a:srgbClr val="333333"/>
                </a:solidFill>
                <a:effectLst/>
                <a:latin typeface="Arial" panose="020B0604020202020204" pitchFamily="34" charset="0"/>
                <a:ea typeface="Times New Roman" panose="02020603050405020304" pitchFamily="18" charset="0"/>
              </a:rPr>
              <a:t>Each lesson contains10–15 words, their definitions, and utilizes the following five specific areas to ensure understanding:  </a:t>
            </a:r>
          </a:p>
          <a:p>
            <a:r>
              <a:rPr lang="en-US" sz="1800" dirty="0">
                <a:solidFill>
                  <a:srgbClr val="333333"/>
                </a:solidFill>
                <a:effectLst/>
                <a:latin typeface="Arial" panose="020B0604020202020204" pitchFamily="34" charset="0"/>
                <a:ea typeface="Times New Roman" panose="02020603050405020304" pitchFamily="18" charset="0"/>
              </a:rPr>
              <a:t>Applying meanings (with the word or definition given, the student picks the correct word or definition); </a:t>
            </a:r>
          </a:p>
          <a:p>
            <a:r>
              <a:rPr lang="en-US" sz="1800" dirty="0">
                <a:solidFill>
                  <a:srgbClr val="333333"/>
                </a:solidFill>
                <a:latin typeface="Arial" panose="020B0604020202020204" pitchFamily="34" charset="0"/>
                <a:ea typeface="Times New Roman" panose="02020603050405020304" pitchFamily="18" charset="0"/>
              </a:rPr>
              <a:t>J</a:t>
            </a:r>
            <a:r>
              <a:rPr lang="en-US" sz="1800" dirty="0">
                <a:solidFill>
                  <a:srgbClr val="333333"/>
                </a:solidFill>
                <a:effectLst/>
                <a:latin typeface="Arial" panose="020B0604020202020204" pitchFamily="34" charset="0"/>
                <a:ea typeface="Times New Roman" panose="02020603050405020304" pitchFamily="18" charset="0"/>
              </a:rPr>
              <a:t>ust the right word (the student reads sentences with the definitions embedded in bold and picks the correct word to take its place); </a:t>
            </a:r>
          </a:p>
          <a:p>
            <a:r>
              <a:rPr lang="en-US" sz="1800" dirty="0">
                <a:solidFill>
                  <a:srgbClr val="333333"/>
                </a:solidFill>
                <a:latin typeface="Arial" panose="020B0604020202020204" pitchFamily="34" charset="0"/>
                <a:ea typeface="Times New Roman" panose="02020603050405020304" pitchFamily="18" charset="0"/>
              </a:rPr>
              <a:t>A</a:t>
            </a:r>
            <a:r>
              <a:rPr lang="en-US" sz="1800" dirty="0">
                <a:solidFill>
                  <a:srgbClr val="333333"/>
                </a:solidFill>
                <a:effectLst/>
                <a:latin typeface="Arial" panose="020B0604020202020204" pitchFamily="34" charset="0"/>
                <a:ea typeface="Times New Roman" panose="02020603050405020304" pitchFamily="18" charset="0"/>
              </a:rPr>
              <a:t>pplication of the meanings (the student applies knowledge of the new word in order to pick other words from a group of four that are examples of that word); </a:t>
            </a:r>
          </a:p>
          <a:p>
            <a:r>
              <a:rPr lang="en-US" sz="1800" dirty="0">
                <a:solidFill>
                  <a:srgbClr val="333333"/>
                </a:solidFill>
                <a:latin typeface="Arial" panose="020B0604020202020204" pitchFamily="34" charset="0"/>
                <a:ea typeface="Times New Roman" panose="02020603050405020304" pitchFamily="18" charset="0"/>
              </a:rPr>
              <a:t>W</a:t>
            </a:r>
            <a:r>
              <a:rPr lang="en-US" sz="1800" dirty="0">
                <a:solidFill>
                  <a:srgbClr val="333333"/>
                </a:solidFill>
                <a:effectLst/>
                <a:latin typeface="Arial" panose="020B0604020202020204" pitchFamily="34" charset="0"/>
                <a:ea typeface="Times New Roman" panose="02020603050405020304" pitchFamily="18" charset="0"/>
              </a:rPr>
              <a:t>ord studies (the student learns the prefix, suffix, synonyms, antonyms, and Greek and Latin roots of the new set of words); and</a:t>
            </a:r>
          </a:p>
          <a:p>
            <a:r>
              <a:rPr lang="en-US" sz="1800" dirty="0">
                <a:solidFill>
                  <a:srgbClr val="333333"/>
                </a:solidFill>
                <a:latin typeface="Arial" panose="020B0604020202020204" pitchFamily="34" charset="0"/>
                <a:ea typeface="Times New Roman" panose="02020603050405020304" pitchFamily="18" charset="0"/>
              </a:rPr>
              <a:t>A</a:t>
            </a:r>
            <a:r>
              <a:rPr lang="en-US" sz="1800" dirty="0">
                <a:solidFill>
                  <a:srgbClr val="333333"/>
                </a:solidFill>
                <a:effectLst/>
                <a:latin typeface="Arial" panose="020B0604020202020204" pitchFamily="34" charset="0"/>
                <a:ea typeface="Times New Roman" panose="02020603050405020304" pitchFamily="18" charset="0"/>
              </a:rPr>
              <a:t> passage (the student reads a passage that incorporates the new words in addition to asking questions about the story for comprehension and how the words are used within the passage). </a:t>
            </a:r>
          </a:p>
          <a:p>
            <a:pPr marL="0" indent="0">
              <a:buNone/>
            </a:pPr>
            <a:r>
              <a:rPr lang="en-US" sz="1800" dirty="0">
                <a:solidFill>
                  <a:srgbClr val="333333"/>
                </a:solidFill>
                <a:effectLst/>
                <a:latin typeface="Arial" panose="020B0604020202020204" pitchFamily="34" charset="0"/>
                <a:ea typeface="Times New Roman" panose="02020603050405020304" pitchFamily="18" charset="0"/>
              </a:rPr>
              <a:t>Hodkinson &amp; Adams, 2012; Montgomery 2013</a:t>
            </a:r>
          </a:p>
          <a:p>
            <a:endParaRPr lang="en-US" sz="1800" dirty="0">
              <a:solidFill>
                <a:srgbClr val="333333"/>
              </a:solidFill>
              <a:effectLst/>
              <a:latin typeface="Arial" panose="020B0604020202020204" pitchFamily="34" charset="0"/>
              <a:ea typeface="Times New Roman" panose="02020603050405020304" pitchFamily="18" charset="0"/>
            </a:endParaRPr>
          </a:p>
          <a:p>
            <a:endParaRPr lang="en-US" sz="1800" dirty="0">
              <a:solidFill>
                <a:srgbClr val="333333"/>
              </a:solidFill>
              <a:effectLst/>
              <a:latin typeface="Arial" panose="020B0604020202020204" pitchFamily="34" charset="0"/>
              <a:ea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3596815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D2F139-F214-456E-988B-924228CC8BF9}"/>
              </a:ext>
            </a:extLst>
          </p:cNvPr>
          <p:cNvSpPr>
            <a:spLocks noGrp="1"/>
          </p:cNvSpPr>
          <p:nvPr>
            <p:ph type="title"/>
          </p:nvPr>
        </p:nvSpPr>
        <p:spPr>
          <a:xfrm>
            <a:off x="1117309" y="76200"/>
            <a:ext cx="10157354" cy="1828800"/>
          </a:xfrm>
        </p:spPr>
        <p:txBody>
          <a:bodyPr>
            <a:normAutofit fontScale="90000"/>
          </a:bodyPr>
          <a:lstStyle/>
          <a:p>
            <a:pPr algn="ctr"/>
            <a:r>
              <a:rPr lang="en-US" dirty="0"/>
              <a:t>Samples of Word Up Project and Wordly Wise 3000 Intensive Vocabulary Programs</a:t>
            </a:r>
          </a:p>
        </p:txBody>
      </p:sp>
      <p:sp>
        <p:nvSpPr>
          <p:cNvPr id="3" name="Content Placeholder 2">
            <a:extLst>
              <a:ext uri="{FF2B5EF4-FFF2-40B4-BE49-F238E27FC236}">
                <a16:creationId xmlns:a16="http://schemas.microsoft.com/office/drawing/2014/main" id="{88B4A2E7-A999-45CF-9D73-DC7A4D4087E0}"/>
              </a:ext>
            </a:extLst>
          </p:cNvPr>
          <p:cNvSpPr>
            <a:spLocks noGrp="1"/>
          </p:cNvSpPr>
          <p:nvPr>
            <p:ph idx="1"/>
          </p:nvPr>
        </p:nvSpPr>
        <p:spPr>
          <a:xfrm>
            <a:off x="1117309" y="2057400"/>
            <a:ext cx="10157354" cy="4724400"/>
          </a:xfrm>
        </p:spPr>
        <p:txBody>
          <a:bodyPr>
            <a:normAutofit lnSpcReduction="10000"/>
          </a:bodyPr>
          <a:lstStyle/>
          <a:p>
            <a:r>
              <a:rPr lang="en-US" dirty="0"/>
              <a:t>Word Up Pre- and Post Assessment</a:t>
            </a:r>
          </a:p>
          <a:p>
            <a:r>
              <a:rPr lang="en-US" dirty="0"/>
              <a:t>Word Up Intensive Vocabulary Project:</a:t>
            </a:r>
          </a:p>
          <a:p>
            <a:pPr lvl="1"/>
            <a:r>
              <a:rPr lang="en-US" dirty="0"/>
              <a:t>Grade Level Groups (</a:t>
            </a:r>
            <a:r>
              <a:rPr lang="en-US" dirty="0">
                <a:hlinkClick r:id="rId3"/>
              </a:rPr>
              <a:t>https://www.flocabulary.com/subjects/vocabulary/</a:t>
            </a:r>
            <a:r>
              <a:rPr lang="en-US" dirty="0"/>
              <a:t>) </a:t>
            </a:r>
          </a:p>
          <a:p>
            <a:pPr lvl="2"/>
            <a:r>
              <a:rPr lang="en-US" dirty="0"/>
              <a:t>Pre- and Post-Test Assessments</a:t>
            </a:r>
          </a:p>
          <a:p>
            <a:pPr lvl="1"/>
            <a:r>
              <a:rPr lang="en-US" dirty="0"/>
              <a:t>Samples of Handout of Lessons (</a:t>
            </a:r>
            <a:r>
              <a:rPr lang="en-US" dirty="0">
                <a:hlinkClick r:id="rId4"/>
              </a:rPr>
              <a:t>https://www.flocabulary.com/unit/4-manny-the-dog/</a:t>
            </a:r>
            <a:r>
              <a:rPr lang="en-US" dirty="0"/>
              <a:t>) </a:t>
            </a:r>
          </a:p>
          <a:p>
            <a:pPr marL="426645" lvl="1" indent="0">
              <a:buNone/>
            </a:pPr>
            <a:endParaRPr lang="en-US" dirty="0"/>
          </a:p>
          <a:p>
            <a:r>
              <a:rPr lang="en-US" dirty="0"/>
              <a:t>Wordly Wise 3000 Intensive Vocabulary Program:</a:t>
            </a:r>
          </a:p>
          <a:p>
            <a:pPr lvl="1"/>
            <a:r>
              <a:rPr lang="en-US" dirty="0"/>
              <a:t>Grade Level Groups (</a:t>
            </a:r>
            <a:r>
              <a:rPr lang="en-US" dirty="0">
                <a:hlinkClick r:id="rId5" action="ppaction://hlinkfile"/>
              </a:rPr>
              <a:t>Wordly Wise 3000 Grade Levels, Pacing and Structure, and Word Count</a:t>
            </a:r>
            <a:r>
              <a:rPr lang="en-US" dirty="0"/>
              <a:t>) </a:t>
            </a:r>
          </a:p>
          <a:p>
            <a:pPr lvl="1"/>
            <a:r>
              <a:rPr lang="en-US" dirty="0"/>
              <a:t>Samples of Handouts of Lessons (</a:t>
            </a:r>
            <a:r>
              <a:rPr lang="en-US" dirty="0">
                <a:hlinkClick r:id="rId6"/>
              </a:rPr>
              <a:t>https://www.scribd.com/document/969452985/Wordly-Wise-6</a:t>
            </a:r>
            <a:r>
              <a:rPr lang="en-US" dirty="0"/>
              <a:t>) </a:t>
            </a:r>
          </a:p>
        </p:txBody>
      </p:sp>
      <p:graphicFrame>
        <p:nvGraphicFramePr>
          <p:cNvPr id="14" name="Object 13">
            <a:extLst>
              <a:ext uri="{FF2B5EF4-FFF2-40B4-BE49-F238E27FC236}">
                <a16:creationId xmlns:a16="http://schemas.microsoft.com/office/drawing/2014/main" id="{99F84AAB-44F8-4999-8923-3D3001FB795E}"/>
              </a:ext>
            </a:extLst>
          </p:cNvPr>
          <p:cNvGraphicFramePr>
            <a:graphicFrameLocks noChangeAspect="1"/>
          </p:cNvGraphicFramePr>
          <p:nvPr>
            <p:extLst>
              <p:ext uri="{D42A27DB-BD31-4B8C-83A1-F6EECF244321}">
                <p14:modId xmlns:p14="http://schemas.microsoft.com/office/powerpoint/2010/main" val="1625444125"/>
              </p:ext>
            </p:extLst>
          </p:nvPr>
        </p:nvGraphicFramePr>
        <p:xfrm>
          <a:off x="6084888" y="3419475"/>
          <a:ext cx="19050" cy="19050"/>
        </p:xfrm>
        <a:graphic>
          <a:graphicData uri="http://schemas.openxmlformats.org/presentationml/2006/ole">
            <mc:AlternateContent xmlns:mc="http://schemas.openxmlformats.org/markup-compatibility/2006">
              <mc:Choice xmlns:v="urn:schemas-microsoft-com:vml" Requires="v">
                <p:oleObj spid="_x0000_s1026" name="HTML Document" r:id="rId7" imgW="0" imgH="0" progId="htmlfile">
                  <p:link updateAutomatic="1"/>
                </p:oleObj>
              </mc:Choice>
              <mc:Fallback>
                <p:oleObj name="HTML Document" r:id="rId7" imgW="0" imgH="0" progId="htmlfile">
                  <p:link updateAutomatic="1"/>
                  <p:pic>
                    <p:nvPicPr>
                      <p:cNvPr id="0" name=""/>
                      <p:cNvPicPr/>
                      <p:nvPr/>
                    </p:nvPicPr>
                    <p:blipFill>
                      <a:blip r:embed="rId8"/>
                      <a:stretch>
                        <a:fillRect/>
                      </a:stretch>
                    </p:blipFill>
                    <p:spPr>
                      <a:xfrm>
                        <a:off x="6084888" y="3419475"/>
                        <a:ext cx="19050" cy="19050"/>
                      </a:xfrm>
                      <a:prstGeom prst="rect">
                        <a:avLst/>
                      </a:prstGeom>
                    </p:spPr>
                  </p:pic>
                </p:oleObj>
              </mc:Fallback>
            </mc:AlternateContent>
          </a:graphicData>
        </a:graphic>
      </p:graphicFrame>
    </p:spTree>
    <p:extLst>
      <p:ext uri="{BB962C8B-B14F-4D97-AF65-F5344CB8AC3E}">
        <p14:creationId xmlns:p14="http://schemas.microsoft.com/office/powerpoint/2010/main" val="1119474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i="1" dirty="0"/>
              <a:t>Results from Word Up Pre- and Post-Test Assessments</a:t>
            </a:r>
          </a:p>
        </p:txBody>
      </p:sp>
      <p:sp>
        <p:nvSpPr>
          <p:cNvPr id="3" name="Content Placeholder 2"/>
          <p:cNvSpPr>
            <a:spLocks noGrp="1"/>
          </p:cNvSpPr>
          <p:nvPr>
            <p:ph idx="1"/>
          </p:nvPr>
        </p:nvSpPr>
        <p:spPr/>
        <p:txBody>
          <a:bodyPr/>
          <a:lstStyle/>
          <a:p>
            <a:r>
              <a:rPr lang="en-US" dirty="0">
                <a:latin typeface="Arial" panose="020B0604020202020204" pitchFamily="34" charset="0"/>
                <a:cs typeface="Arial" panose="020B0604020202020204" pitchFamily="34" charset="0"/>
              </a:rPr>
              <a:t>Student assessment data from several years of intervention with the Word Up and Wordly Wise 3000 Intensive Vocabulary Programs:</a:t>
            </a:r>
          </a:p>
          <a:p>
            <a:endParaRPr lang="en-US" dirty="0">
              <a:latin typeface="Arial" panose="020B0604020202020204" pitchFamily="34" charset="0"/>
              <a:cs typeface="Arial" panose="020B0604020202020204" pitchFamily="34" charset="0"/>
            </a:endParaRPr>
          </a:p>
          <a:p>
            <a:pPr lvl="1"/>
            <a:r>
              <a:rPr lang="en-US" sz="2200" dirty="0">
                <a:latin typeface="Arial" panose="020B0604020202020204" pitchFamily="34" charset="0"/>
                <a:cs typeface="Arial" panose="020B0604020202020204" pitchFamily="34" charset="0"/>
              </a:rPr>
              <a:t>Pre- and Post-Test Scores</a:t>
            </a:r>
          </a:p>
          <a:p>
            <a:pPr lvl="1"/>
            <a:r>
              <a:rPr lang="en-US" sz="2200" dirty="0">
                <a:latin typeface="Arial" panose="020B0604020202020204" pitchFamily="34" charset="0"/>
                <a:cs typeface="Arial" panose="020B0604020202020204" pitchFamily="34" charset="0"/>
              </a:rPr>
              <a:t>CELF Subtest Scores (Formulating Sentences and Word Definitions)</a:t>
            </a:r>
          </a:p>
          <a:p>
            <a:pPr lvl="1"/>
            <a:r>
              <a:rPr lang="en-US" sz="2200" dirty="0">
                <a:latin typeface="Arial" panose="020B0604020202020204" pitchFamily="34" charset="0"/>
                <a:cs typeface="Arial" panose="020B0604020202020204" pitchFamily="34" charset="0"/>
              </a:rPr>
              <a:t>Statewide Assessments</a:t>
            </a:r>
          </a:p>
          <a:p>
            <a:pPr lvl="1"/>
            <a:r>
              <a:rPr lang="en-US" sz="2200" dirty="0">
                <a:latin typeface="Arial" panose="020B0604020202020204" pitchFamily="34" charset="0"/>
                <a:cs typeface="Arial" panose="020B0604020202020204" pitchFamily="34" charset="0"/>
              </a:rPr>
              <a:t>Grade-Level Reading Scores</a:t>
            </a:r>
          </a:p>
        </p:txBody>
      </p:sp>
    </p:spTree>
    <p:extLst>
      <p:ext uri="{BB962C8B-B14F-4D97-AF65-F5344CB8AC3E}">
        <p14:creationId xmlns:p14="http://schemas.microsoft.com/office/powerpoint/2010/main" val="1484067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Welcome back to school presentation">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80000" r="-50000" b="180000"/>
          </a:path>
        </a:gradFill>
        <a:gradFill rotWithShape="1">
          <a:gsLst>
            <a:gs pos="0">
              <a:schemeClr val="phClr">
                <a:tint val="80000"/>
                <a:satMod val="300000"/>
              </a:schemeClr>
            </a:gs>
            <a:gs pos="100000">
              <a:schemeClr val="phClr">
                <a:shade val="30000"/>
                <a:satMod val="200000"/>
              </a:schemeClr>
            </a:gs>
          </a:gsLst>
          <a:path path="circle">
            <a:fillToRect l="30000" t="30000" r="70000" b="100000"/>
          </a:path>
        </a:gradFill>
      </a:bgFillStyleLst>
    </a:fmtScheme>
  </a:themeElements>
  <a:objectDefaults>
    <a:spDef>
      <a:spPr>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5000"/>
          </a:lnSpc>
          <a:defRPr/>
        </a:defPPr>
      </a:lstStyle>
    </a:txDef>
  </a:objectDefaults>
  <a:extraClrSchemeLst/>
  <a:extLst>
    <a:ext uri="{05A4C25C-085E-4340-85A3-A5531E510DB2}">
      <thm15:themeFamily xmlns:thm15="http://schemas.microsoft.com/office/thememl/2012/main" name="Welcome back to school presentation.potx" id="{CE426E4B-AEF0-4DB0-AA06-9B9EF2E62E1A}" vid="{EB2D3276-CBF5-48AD-B47E-C2D79CA4C86F}"/>
    </a:ext>
  </a:extLst>
</a:theme>
</file>

<file path=ppt/theme/theme2.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Welcome back to school</Template>
  <TotalTime>1442</TotalTime>
  <Words>1767</Words>
  <Application>Microsoft Office PowerPoint</Application>
  <PresentationFormat>Custom</PresentationFormat>
  <Paragraphs>99</Paragraphs>
  <Slides>10</Slides>
  <Notes>1</Notes>
  <HiddenSlides>0</HiddenSlides>
  <MMClips>0</MMClips>
  <ScaleCrop>false</ScaleCrop>
  <HeadingPairs>
    <vt:vector size="8" baseType="variant">
      <vt:variant>
        <vt:lpstr>Fonts Used</vt:lpstr>
      </vt:variant>
      <vt:variant>
        <vt:i4>3</vt:i4>
      </vt:variant>
      <vt:variant>
        <vt:lpstr>Theme</vt:lpstr>
      </vt:variant>
      <vt:variant>
        <vt:i4>1</vt:i4>
      </vt:variant>
      <vt:variant>
        <vt:lpstr>Links</vt:lpstr>
      </vt:variant>
      <vt:variant>
        <vt:i4>1</vt:i4>
      </vt:variant>
      <vt:variant>
        <vt:lpstr>Slide Titles</vt:lpstr>
      </vt:variant>
      <vt:variant>
        <vt:i4>10</vt:i4>
      </vt:variant>
    </vt:vector>
  </HeadingPairs>
  <TitlesOfParts>
    <vt:vector size="15" baseType="lpstr">
      <vt:lpstr>Arial</vt:lpstr>
      <vt:lpstr>Calibri</vt:lpstr>
      <vt:lpstr>Century Gothic</vt:lpstr>
      <vt:lpstr>Welcome back to school presentation</vt:lpstr>
      <vt:lpstr>C:\Users\kamela.rowland\Documents\Wordly Wise 3000 Grade Levels, Pacing and Structure, and Word Count.jpg</vt:lpstr>
      <vt:lpstr>Utilizing an Intensive Vocabulary Model to increase Standardized Measures for Reading and Vocabulary in Adolescents</vt:lpstr>
      <vt:lpstr>Vocabulary Needs of Students</vt:lpstr>
      <vt:lpstr>   Analysis on evidenced-based research and best practice parameters on Vocabulary Growth</vt:lpstr>
      <vt:lpstr>Students with Learning Disabilities</vt:lpstr>
      <vt:lpstr>Effectiveness of the Wordly Wise 3000 Intensive Vocabulary Program</vt:lpstr>
      <vt:lpstr>Word Up Assessments and Online Intensive Vocabulary Program</vt:lpstr>
      <vt:lpstr>Wordly Wise 3000 Intensive Vocabulary Program</vt:lpstr>
      <vt:lpstr>Samples of Word Up Project and Wordly Wise 3000 Intensive Vocabulary Programs</vt:lpstr>
      <vt:lpstr>Results from Word Up Pre- and Post-Test Assessments</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dc:title>
  <dc:creator>Rowland, Kamela</dc:creator>
  <cp:lastModifiedBy>Rowland, Kamela</cp:lastModifiedBy>
  <cp:revision>43</cp:revision>
  <dcterms:created xsi:type="dcterms:W3CDTF">2026-06-27T04:11:47Z</dcterms:created>
  <dcterms:modified xsi:type="dcterms:W3CDTF">2026-07-03T02:33:39Z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74068100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