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7" r:id="rId5"/>
    <p:sldId id="281" r:id="rId6"/>
    <p:sldId id="282" r:id="rId7"/>
    <p:sldId id="284" r:id="rId8"/>
    <p:sldId id="283" r:id="rId9"/>
    <p:sldId id="272" r:id="rId10"/>
    <p:sldId id="265" r:id="rId11"/>
    <p:sldId id="273" r:id="rId12"/>
    <p:sldId id="275" r:id="rId13"/>
    <p:sldId id="258" r:id="rId14"/>
    <p:sldId id="267" r:id="rId15"/>
    <p:sldId id="264" r:id="rId16"/>
    <p:sldId id="269" r:id="rId17"/>
    <p:sldId id="276" r:id="rId18"/>
    <p:sldId id="278" r:id="rId19"/>
    <p:sldId id="279" r:id="rId20"/>
    <p:sldId id="280" r:id="rId21"/>
    <p:sldId id="285" r:id="rId22"/>
    <p:sldId id="277" r:id="rId2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280" autoAdjust="0"/>
  </p:normalViewPr>
  <p:slideViewPr>
    <p:cSldViewPr>
      <p:cViewPr varScale="1">
        <p:scale>
          <a:sx n="85" d="100"/>
          <a:sy n="85" d="100"/>
        </p:scale>
        <p:origin x="590" y="53"/>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7/2/2026</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7/2/2026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61351F-DBB1-4664-ADA9-83BC7CB8848D}" type="slidenum">
              <a:rPr lang="en-US" smtClean="0"/>
              <a:t>11</a:t>
            </a:fld>
            <a:endParaRPr lang="en-US" dirty="0"/>
          </a:p>
        </p:txBody>
      </p:sp>
    </p:spTree>
    <p:extLst>
      <p:ext uri="{BB962C8B-B14F-4D97-AF65-F5344CB8AC3E}">
        <p14:creationId xmlns:p14="http://schemas.microsoft.com/office/powerpoint/2010/main" val="2255883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dirty="0"/>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dirty="0"/>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dirty="0"/>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7/2/2026</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7/2/2026</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dws.arkansas.gov/ar-rehabilitation-service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differentbrains.org/an-introduction-to-stress-management-with-dr-marsha-d-brown-edb-194/" TargetMode="External"/><Relationship Id="rId2" Type="http://schemas.openxmlformats.org/officeDocument/2006/relationships/hyperlink" Target="https://youtu.be/GianNMnYVmzl" TargetMode="External"/><Relationship Id="rId1" Type="http://schemas.openxmlformats.org/officeDocument/2006/relationships/slideLayout" Target="../slideLayouts/slideLayout2.xml"/><Relationship Id="rId4" Type="http://schemas.openxmlformats.org/officeDocument/2006/relationships/hyperlink" Target="https://www.differentbrains.org/normal-challenges-twist-autis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kmrowland72@gmail.com"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kamela.Rowland@lrsd.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tudentprivacy.ed.gov/resources/model-form-disclosure-parents-dependent-students-and-consent-form-disclosure-paren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i="1" dirty="0">
                <a:solidFill>
                  <a:srgbClr val="0070C0"/>
                </a:solidFill>
              </a:rPr>
              <a:t>Transition from High School to BEYOND</a:t>
            </a:r>
            <a:br>
              <a:rPr lang="en-US" b="1" i="1" dirty="0">
                <a:solidFill>
                  <a:srgbClr val="0070C0"/>
                </a:solidFill>
              </a:rPr>
            </a:br>
            <a:endParaRPr lang="en-US" b="1" i="1" dirty="0">
              <a:solidFill>
                <a:srgbClr val="0070C0"/>
              </a:solidFill>
            </a:endParaRPr>
          </a:p>
        </p:txBody>
      </p:sp>
      <p:sp>
        <p:nvSpPr>
          <p:cNvPr id="3" name="Subtitle 2"/>
          <p:cNvSpPr>
            <a:spLocks noGrp="1"/>
          </p:cNvSpPr>
          <p:nvPr>
            <p:ph type="subTitle" idx="1"/>
          </p:nvPr>
        </p:nvSpPr>
        <p:spPr>
          <a:xfrm>
            <a:off x="1293813" y="4495800"/>
            <a:ext cx="8458200" cy="1600200"/>
          </a:xfrm>
        </p:spPr>
        <p:txBody>
          <a:bodyPr/>
          <a:lstStyle/>
          <a:p>
            <a:pPr algn="ctr"/>
            <a:r>
              <a:rPr lang="en-US" b="1" dirty="0">
                <a:solidFill>
                  <a:srgbClr val="0070C0"/>
                </a:solidFill>
              </a:rPr>
              <a:t>Kami Rowland, MS, CCC-SLP</a:t>
            </a:r>
          </a:p>
          <a:p>
            <a:pPr algn="ctr"/>
            <a:endParaRPr lang="en-US" b="1" dirty="0">
              <a:solidFill>
                <a:srgbClr val="0070C0"/>
              </a:solidFill>
            </a:endParaRPr>
          </a:p>
          <a:p>
            <a:pPr algn="ctr"/>
            <a:r>
              <a:rPr lang="en-US" b="1" dirty="0">
                <a:solidFill>
                  <a:srgbClr val="0070C0"/>
                </a:solidFill>
              </a:rPr>
              <a:t>July 9, 2026</a:t>
            </a:r>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6858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Documentation Requirements Differ:</a:t>
            </a:r>
            <a:endParaRPr lang="en-US" b="1" dirty="0">
              <a:solidFill>
                <a:srgbClr val="0070C0"/>
              </a:solidFill>
            </a:endParaRPr>
          </a:p>
        </p:txBody>
      </p:sp>
      <p:sp>
        <p:nvSpPr>
          <p:cNvPr id="4" name="Content Placeholder 3">
            <a:extLst>
              <a:ext uri="{FF2B5EF4-FFF2-40B4-BE49-F238E27FC236}">
                <a16:creationId xmlns:a16="http://schemas.microsoft.com/office/drawing/2014/main" id="{20DB5D15-0171-4D48-BCCA-B37F0CF29BE2}"/>
              </a:ext>
            </a:extLst>
          </p:cNvPr>
          <p:cNvSpPr>
            <a:spLocks noGrp="1"/>
          </p:cNvSpPr>
          <p:nvPr>
            <p:ph idx="1"/>
          </p:nvPr>
        </p:nvSpPr>
        <p:spPr>
          <a:xfrm>
            <a:off x="1293813" y="914400"/>
            <a:ext cx="9601200" cy="5791200"/>
          </a:xfrm>
        </p:spPr>
        <p:txBody>
          <a:bodyPr>
            <a:normAutofit lnSpcReduction="10000"/>
          </a:bodyPr>
          <a:lstStyle/>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Colleges set their own documentation requirements, which can be stricter than just a copy of the high school IEP or 504 plan for the student.  Whereas high schools conduct their own evaluation, colleges and universities do not as the burden of proof is entirely upon the student to provide the correct and relevant documentation for services being requested.</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Ensure your student has current and relevant documentation for their college and university, such as:</a:t>
            </a:r>
          </a:p>
          <a:p>
            <a:pPr lvl="1"/>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A comprehensive medical or psychological evaluation: this is the most critical, must be on official letterhead, signed by a licensed specialist and must contain the following:  a clear diagnosis, diagnostic criteria, current status (under 3 to 5 years old)</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Proof of “Functional Limitations”: documentation can not just be a diagnosis, but must explicitly explain </a:t>
            </a:r>
            <a:r>
              <a:rPr lang="en-US" sz="1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how the disability affects the student’s ability to learn and live on campus</a:t>
            </a:r>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major live activities affected, severity and frequency, the “why” behind requests</a:t>
            </a:r>
          </a:p>
          <a:p>
            <a:pPr lvl="1"/>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Past educational records (IEP or 504 plans): these are excellent supporting evidence documents, however those are rarely accepted as the standalone proofs for a student’s requests for services due to what they provide (history of accommodations) and what they lack (raw clinical data, adult test scores, formal medical diagnosis)</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Student’s Self-Report (Intake Forms): because the college/university sees the student as an adult and active participant in the process of requests, the student will be required to submit: a formal request in application, a personal statement</a:t>
            </a:r>
          </a:p>
          <a:p>
            <a:pPr marL="274320" lvl="1" indent="0">
              <a:buNone/>
            </a:pPr>
            <a:endPar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marL="274320" lvl="1" indent="0">
              <a:buNone/>
            </a:pPr>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**Quick checklist for gathering paperwork:  no conflict of interest (the doctor writing the report cannot be a family member), adult norms (for learning disabilities tests should ideally use adult scoring standards and norms (age 16 and older), prescription pads are not enough (a brief note on a doctor’s prescription pad saying “students has ADHD and needs extra time” will be rejected and must be stated in a full, detailed report.</a:t>
            </a:r>
            <a:endPar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3176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6096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Accommodations, Not Modifications:</a:t>
            </a:r>
            <a:endParaRPr lang="en-US" b="1" dirty="0">
              <a:solidFill>
                <a:srgbClr val="0070C0"/>
              </a:solidFill>
            </a:endParaRPr>
          </a:p>
        </p:txBody>
      </p:sp>
      <p:sp>
        <p:nvSpPr>
          <p:cNvPr id="7" name="Content Placeholder 6">
            <a:extLst>
              <a:ext uri="{FF2B5EF4-FFF2-40B4-BE49-F238E27FC236}">
                <a16:creationId xmlns:a16="http://schemas.microsoft.com/office/drawing/2014/main" id="{027544B0-5819-43CD-BC88-240C46C6C44A}"/>
              </a:ext>
            </a:extLst>
          </p:cNvPr>
          <p:cNvSpPr>
            <a:spLocks noGrp="1"/>
          </p:cNvSpPr>
          <p:nvPr>
            <p:ph idx="1"/>
          </p:nvPr>
        </p:nvSpPr>
        <p:spPr>
          <a:xfrm>
            <a:off x="1293813" y="762000"/>
            <a:ext cx="9601200" cy="5943600"/>
          </a:xfrm>
        </p:spPr>
        <p:txBody>
          <a:bodyPr>
            <a:normAutofit fontScale="92500" lnSpcReduction="10000"/>
          </a:bodyPr>
          <a:lstStyle/>
          <a:p>
            <a:r>
              <a:rPr lang="en-US"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High School is under IDEA/504 Subpart D whereas Colleges/Universities are under ADA/504 Subpart E</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Colleges provide reasonable accommodations (e.g., extended assignment/test time, note-taking assistance) that give equal access, but does not fundamentally alter course requirements as they are not required to provide core modifications that change the essential nature of a course or program.  </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fundamental difference is that high school modifies what the student learns to guarantee success, whereas colleges and universities only accommodate how a student learns to guarantee equal access. Higher education institutions are not governed by the Individuals with Disabilities Education Act (IDEA), colleges and universities are legally forbidden from making “fundamental alterations” to course curriculum or grading standards.</a:t>
            </a:r>
          </a:p>
          <a:p>
            <a:r>
              <a:rPr lang="en-US"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Modifications in high school that are not present in college: </a:t>
            </a:r>
          </a:p>
          <a:p>
            <a:pPr lvl="1"/>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Curriculum modifications (fundamentally changing curriculum standards such as simplifying reading materials, fewer homework assignments, alternative projects); </a:t>
            </a:r>
          </a:p>
          <a:p>
            <a:pPr lvl="1"/>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Modifying tests and grading standards (evaluations based upon efforts and customizable progress such as altered testing formats, reduced test questions, grading on a curve/differentiating standards, and test retakes)</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Personal supports and structural supports whereas high schools provide active, individualized care to guide a student through the day, colleges/universities provide “equal access,” meaning they provide tools but does not manage the student’s personal routine (personal tutors or aids, extended deadlines for general assignments, independent study/resource rooms)</a:t>
            </a:r>
          </a:p>
          <a:p>
            <a:pPr lvl="1"/>
            <a:endPar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274320" lvl="1" indent="0">
              <a:buNone/>
            </a:pPr>
            <a:r>
              <a:rPr lang="en-US"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**if this is part of the college’s/university’s Student Disability Services program, then there will either be a worker or peer buddy in which to provide these supports)</a:t>
            </a:r>
          </a:p>
        </p:txBody>
      </p:sp>
    </p:spTree>
    <p:extLst>
      <p:ext uri="{BB962C8B-B14F-4D97-AF65-F5344CB8AC3E}">
        <p14:creationId xmlns:p14="http://schemas.microsoft.com/office/powerpoint/2010/main" val="94268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6858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Encourage Independence:</a:t>
            </a:r>
            <a:endParaRPr lang="en-US" b="1" dirty="0">
              <a:solidFill>
                <a:srgbClr val="0070C0"/>
              </a:solidFill>
            </a:endParaRPr>
          </a:p>
        </p:txBody>
      </p:sp>
      <p:sp>
        <p:nvSpPr>
          <p:cNvPr id="3" name="Content Placeholder 2">
            <a:extLst>
              <a:ext uri="{FF2B5EF4-FFF2-40B4-BE49-F238E27FC236}">
                <a16:creationId xmlns:a16="http://schemas.microsoft.com/office/drawing/2014/main" id="{FF962BC4-53FB-4AE9-A898-9D0F79678A0B}"/>
              </a:ext>
            </a:extLst>
          </p:cNvPr>
          <p:cNvSpPr>
            <a:spLocks noGrp="1"/>
          </p:cNvSpPr>
          <p:nvPr>
            <p:ph idx="1"/>
          </p:nvPr>
        </p:nvSpPr>
        <p:spPr>
          <a:xfrm>
            <a:off x="1293813" y="914400"/>
            <a:ext cx="9601200" cy="5867400"/>
          </a:xfrm>
        </p:spPr>
        <p:txBody>
          <a:bodyPr>
            <a:normAutofit fontScale="92500" lnSpcReduction="10000"/>
          </a:bodyPr>
          <a:lstStyle/>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Gradually scale back your involvement in their daily academics and logistics during high school. </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Whereas parent and/or guardian is heavily involved in the student’s academic, athletic, or student involvement daily during school days, it is in the best interest of the student, as he/she moves toward higher learning, that the parent and/or guardian scale back their involvement.  These things pertain to, but are not limited to:  keeping up with schedule of due dates and hard deadlines for assignments and activities within their classes, athletics/fine arts/any student involvement with clubs as is typically given on the first day of classes, start of season for activities, productions for fine arts areas, activities set forth with student clubs, etc., and also during parent/guest open house, </a:t>
            </a: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Teach them essential life skills like time management, doing laundry, managing money/purchasing groceries/basic cooking skills, managing medications, and also seeking help when needed.</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Time management/setting alarms is key when helping a student be successful and productive in classes, coursework, athletics/fine arts, and student activities. This can be done through working with student early on to see what means of keeping up with time management is best (writing in down in a specific notebook and setting times in which those items are reviewed, placing it on his/her phone under notes with alarms set, magnetic white boards that may be kept in a notebook, in locker, and at home. </a:t>
            </a:r>
          </a:p>
          <a:p>
            <a:pPr lvl="1"/>
            <a:r>
              <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 regards to laundry, </a:t>
            </a:r>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as those of us who have children know, and also those who were also taught to do laundry before leaving home for college, it is never to early to start.  This can be done through observation of sorting/learning color groups for washing, detergent/sanitizer/sprays, setting washer and dryer for various clothing sets, allowing student to do the previous with supervision, and ultimately doing it on their own.  Laundry is also taking clothes out of the dryer, folding, and putting them away.</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Managing money can be carried out as above with observation, student keeping up with monies (deposits/withdrawals) with supervision, and then on his/her own.  In today’s world, it’s best to provide the student with student bank card as that is the easiest way to teach these skills with downloading app/receipts/statements-physical and online, and ease of making purchases.  If the student is anxious about technology, great amounts of time can be given for ease of use while also keeping a hard copy in a set notebook.  Parent can also be on account so as to add/subtract monies as necessary. </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Purchasing groceries/basic cooking skills can also be taught as soon as parent/guardian deems appropriate.  This can be done as above with laundry with observation, student purchasing groceries and performing basic cooking skills with supervision, and then doing it on his/her own.   </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Student managing medications (either taking directly from bottles or through a daily/weekly organizer) can also be taught as soon as parent/guardian deems appropriate.  This can be done as above with laundry with observation, student purchasing groceries and performing basic cooking skills with supervision, and then doing it on his/her own.   </a:t>
            </a: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lvl="1"/>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37837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C2C46-5B1B-4DB4-8072-FE98F7378502}"/>
              </a:ext>
            </a:extLst>
          </p:cNvPr>
          <p:cNvSpPr>
            <a:spLocks noGrp="1"/>
          </p:cNvSpPr>
          <p:nvPr>
            <p:ph type="title"/>
          </p:nvPr>
        </p:nvSpPr>
        <p:spPr>
          <a:xfrm>
            <a:off x="1293813" y="152400"/>
            <a:ext cx="9601200" cy="11430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Student Manages Their Health and Well-being:</a:t>
            </a:r>
            <a:endParaRPr lang="en-US" b="1" dirty="0">
              <a:solidFill>
                <a:srgbClr val="0070C0"/>
              </a:solidFill>
            </a:endParaRPr>
          </a:p>
        </p:txBody>
      </p:sp>
      <p:sp>
        <p:nvSpPr>
          <p:cNvPr id="3" name="Content Placeholder 2">
            <a:extLst>
              <a:ext uri="{FF2B5EF4-FFF2-40B4-BE49-F238E27FC236}">
                <a16:creationId xmlns:a16="http://schemas.microsoft.com/office/drawing/2014/main" id="{1584331D-662F-4C35-8B64-353FB128CE4B}"/>
              </a:ext>
            </a:extLst>
          </p:cNvPr>
          <p:cNvSpPr>
            <a:spLocks noGrp="1"/>
          </p:cNvSpPr>
          <p:nvPr>
            <p:ph idx="1"/>
          </p:nvPr>
        </p:nvSpPr>
        <p:spPr>
          <a:xfrm>
            <a:off x="1293813" y="1295400"/>
            <a:ext cx="9601200" cy="5410200"/>
          </a:xfrm>
        </p:spPr>
        <p:txBody>
          <a:bodyPr>
            <a:normAutofit lnSpcReduction="10000"/>
          </a:bodyPr>
          <a:lstStyle/>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student will be responsible for managing their own physical and mental health, including making doctor's appointments and refilling prescriptions (automatic quarterly med check, yearly appointments, and automatic refills; always make sure where they attend college that they have already set up with the health clinic on campus, various doctor’s in town unless they will be coming back for or attending telehealth appointments during the school year, and pharmacies that can fill prescriptions each month). </a:t>
            </a:r>
          </a:p>
          <a:p>
            <a:pPr lvl="1"/>
            <a:r>
              <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Begin sharing your student’s doctors’ and/or counselor’s information with them and have them put it in their phone</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Begin sharing their pharmacy contact with them and have them put it in their phone</a:t>
            </a:r>
          </a:p>
          <a:p>
            <a:pPr lvl="1"/>
            <a:r>
              <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When they choose a college</a:t>
            </a:r>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/university to attend, have the ensure they either want to come back for med checks or can do them telehealth, the location has the pharmacy where meds are filled</a:t>
            </a:r>
          </a:p>
          <a:p>
            <a:pPr lvl="1"/>
            <a:r>
              <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When visiting the college, make visiting the DSSO</a:t>
            </a:r>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 health clinic, and counseling clinic be at the top of places to familiarize your student with</a:t>
            </a: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Help them develop habits and strategies (alarms, calendars, notes, and contacts on phone) to manage these tasks independently:  have them observe, teach them, have them carry out tasks utilizing these with your support, and then have them do them on their own *REMEMBER, it’s best to set up trial and error situations so that if they fail, they still have you to help address issue, works out kinks, support, and try again than to fail at college and away from their lifelong support system</a:t>
            </a:r>
          </a:p>
          <a:p>
            <a:r>
              <a:rPr lang="en-US"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Each of these, of course, are best to start sooner than later so that multiple trials can be given to ensure understanding, accuracy, and fix any issues that might arise when the student is away from his/her support back home.</a:t>
            </a:r>
            <a:endPar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805031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7620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Proactive and Early Planning is Crucial:</a:t>
            </a:r>
            <a:endParaRPr lang="en-US" b="1" dirty="0">
              <a:solidFill>
                <a:srgbClr val="0070C0"/>
              </a:solidFill>
            </a:endParaRPr>
          </a:p>
        </p:txBody>
      </p:sp>
      <p:sp>
        <p:nvSpPr>
          <p:cNvPr id="5" name="Content Placeholder 4">
            <a:extLst>
              <a:ext uri="{FF2B5EF4-FFF2-40B4-BE49-F238E27FC236}">
                <a16:creationId xmlns:a16="http://schemas.microsoft.com/office/drawing/2014/main" id="{8E58A784-B353-4690-BEC5-E61A0264CF99}"/>
              </a:ext>
            </a:extLst>
          </p:cNvPr>
          <p:cNvSpPr>
            <a:spLocks noGrp="1"/>
          </p:cNvSpPr>
          <p:nvPr>
            <p:ph idx="1"/>
          </p:nvPr>
        </p:nvSpPr>
        <p:spPr>
          <a:xfrm>
            <a:off x="1293813" y="914400"/>
            <a:ext cx="9601200" cy="5715000"/>
          </a:xfrm>
        </p:spPr>
        <p:txBody>
          <a:bodyPr>
            <a:normAutofit fontScale="92500"/>
          </a:bodyPr>
          <a:lstStyle/>
          <a:p>
            <a:pPr marL="285750" indent="-285750" fontAlgn="b">
              <a:lnSpc>
                <a:spcPts val="1650"/>
              </a:lnSpc>
              <a:spcBef>
                <a:spcPts val="0"/>
              </a:spcBef>
              <a:spcAft>
                <a:spcPts val="900"/>
              </a:spcAft>
              <a:tabLst>
                <a:tab pos="457200" algn="l"/>
              </a:tabLst>
            </a:pPr>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Start the conversation and the planning process early. Contact college/university Disability Student Services Offices as soon as acceptance letters are received. </a:t>
            </a:r>
          </a:p>
          <a:p>
            <a:pPr marL="564832" lvl="1" indent="-285750" fontAlgn="b">
              <a:lnSpc>
                <a:spcPts val="1650"/>
              </a:lnSpc>
              <a:spcBef>
                <a:spcPts val="0"/>
              </a:spcBef>
              <a:spcAft>
                <a:spcPts val="900"/>
              </a:spcAft>
              <a:tabLst>
                <a:tab pos="457200" algn="l"/>
              </a:tabLst>
            </a:pPr>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Students will need the help of many in pursuing higher education.  First and foremost, allow them to dream, but be realistic in their future endeavors.  Help them research areas of interest by completing interest inventories to see where their strengths lie over and beyond where what they currently think. Be in constant contact with their parents/guardians to ask what they think about their student pursuing higher education, what they see as “success” for their student, if they have already begun the difficult conversations as to if their student is considering higher education in a trade school, associate degree or bachelor’s degree program, pursue a job setting first while continuing to consider what is best for them.  Another thought is to possibly consider a transition program such as ones in or outside of the state to help students become more successful when pursuing higher education following a year of strengthening their self-help skills and proving maturation that is needed for success beyond high school.</a:t>
            </a: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fontAlgn="b">
              <a:lnSpc>
                <a:spcPts val="1650"/>
              </a:lnSpc>
              <a:spcBef>
                <a:spcPts val="0"/>
              </a:spcBef>
              <a:spcAft>
                <a:spcPts val="900"/>
              </a:spcAft>
              <a:tabLst>
                <a:tab pos="457200" algn="l"/>
              </a:tabLst>
            </a:pPr>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Ensure your student knows how their disability impacts their learning and what strategies help them succeed.</a:t>
            </a:r>
          </a:p>
          <a:p>
            <a:pPr marL="564832" lvl="1" indent="-285750" fontAlgn="b">
              <a:lnSpc>
                <a:spcPts val="1650"/>
              </a:lnSpc>
              <a:spcBef>
                <a:spcPts val="0"/>
              </a:spcBef>
              <a:spcAft>
                <a:spcPts val="900"/>
              </a:spcAft>
              <a:tabLst>
                <a:tab pos="457200" algn="l"/>
              </a:tabLst>
            </a:pPr>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One can never start to soon in helping students understand their disability, research individuals who also have their disability to ensure they understand that the disability does not define an individual but it is a small part of the individual.  As SLPs, we can help them in their pursuit of learning about their disability, research others who have their disability, and research the avenue(s) they want to go down in order to be successful and profitable citizens within their community. A critical moment for this to be successful is for students to also address what they feel is imperative for them to be successful, the modifications for the during of their high school years, the accommodations they feel they need to work at the top of their skillset both in high school and beyond.  In order to get a true picture of what is needed, their SLP as a related service provider, should also inquire with their parents/guardians, teachers, and any other individuals who’ve had a front row seat to their past and current success in order to help them consider all items that have been utilized by and for them to work at their full potential with supports in place.</a:t>
            </a: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653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EBDB9-A8DA-4006-8418-7EABCA4F0C05}"/>
              </a:ext>
            </a:extLst>
          </p:cNvPr>
          <p:cNvSpPr>
            <a:spLocks noGrp="1"/>
          </p:cNvSpPr>
          <p:nvPr>
            <p:ph type="title"/>
          </p:nvPr>
        </p:nvSpPr>
        <p:spPr>
          <a:xfrm>
            <a:off x="1293813" y="152400"/>
            <a:ext cx="9601200" cy="7620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Emotional Support is Key:</a:t>
            </a:r>
            <a:endParaRPr lang="en-US" b="1" dirty="0">
              <a:solidFill>
                <a:srgbClr val="0070C0"/>
              </a:solidFill>
            </a:endParaRPr>
          </a:p>
        </p:txBody>
      </p:sp>
      <p:sp>
        <p:nvSpPr>
          <p:cNvPr id="3" name="Content Placeholder 2">
            <a:extLst>
              <a:ext uri="{FF2B5EF4-FFF2-40B4-BE49-F238E27FC236}">
                <a16:creationId xmlns:a16="http://schemas.microsoft.com/office/drawing/2014/main" id="{659C6624-8996-42BC-AD9D-C45B911915E5}"/>
              </a:ext>
            </a:extLst>
          </p:cNvPr>
          <p:cNvSpPr>
            <a:spLocks noGrp="1"/>
          </p:cNvSpPr>
          <p:nvPr>
            <p:ph idx="1"/>
          </p:nvPr>
        </p:nvSpPr>
        <p:spPr>
          <a:xfrm>
            <a:off x="1293813" y="990600"/>
            <a:ext cx="9601200" cy="5181600"/>
          </a:xfrm>
        </p:spPr>
        <p:txBody>
          <a:bodyPr/>
          <a:lstStyle/>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transition to college can be a challenging emotional time for both parents and students. </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If your student can attend the transition camp at UCA, it has been there in the past, encourage their parents to sign them up.  Spots fill up quickly and they start taking applications late fall through early spring for the upcoming summer. The transition camp allows for the students to live on campus, experience fun activities with other students attending the transition camp, attend classes to help them work on self-regulation, learn mindfulness and other strategies to reduce and deal with anxiety, how to organize and stay on top of studies, how to advocate for themselves, how to work with the Disability Services of their college, forms that need to be filled out in order to allow their parents to still have contact should a medical or academic issue occur, learn from other students who are ambassadors for different state colleges what to expect, and how to get involved in campus activities so anxiety and depression set in from being away from home, many for the very first time. </a:t>
            </a:r>
          </a:p>
          <a:p>
            <a:pPr lvl="1"/>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If the college or university the student is looking at going to has an orientation weekend for parents where the student can experience being in a dorm and getting familiar with the campus, absolutely encourage your student’s family to do so.  They will also typically have break-out sessions for families as well on what to prepare your adult child for, what to prepare themselves for as their child goes off to college, and also what documents/forms are an absolute must to discuss with their child.</a:t>
            </a: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Be prepared for feelings of anxiety or fear, and ensure you have your own support system, as you can no longer be as hands-on in the college environment as your were during their high school years. </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Your role is now to listen, offer support, and help them find solutions, rather than solving problems for them. </a:t>
            </a:r>
          </a:p>
          <a:p>
            <a:endParaRPr lang="en-US" dirty="0"/>
          </a:p>
        </p:txBody>
      </p:sp>
    </p:spTree>
    <p:extLst>
      <p:ext uri="{BB962C8B-B14F-4D97-AF65-F5344CB8AC3E}">
        <p14:creationId xmlns:p14="http://schemas.microsoft.com/office/powerpoint/2010/main" val="367818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91D8-3CD5-4108-9FE9-5876B99BD723}"/>
              </a:ext>
            </a:extLst>
          </p:cNvPr>
          <p:cNvSpPr>
            <a:spLocks noGrp="1"/>
          </p:cNvSpPr>
          <p:nvPr>
            <p:ph type="title"/>
          </p:nvPr>
        </p:nvSpPr>
        <p:spPr>
          <a:xfrm>
            <a:off x="1293813" y="152400"/>
            <a:ext cx="9601200" cy="685800"/>
          </a:xfrm>
        </p:spPr>
        <p:txBody>
          <a:bodyPr/>
          <a:lstStyle/>
          <a:p>
            <a:pPr algn="ctr"/>
            <a:r>
              <a:rPr lang="en-US" b="1" dirty="0">
                <a:solidFill>
                  <a:srgbClr val="0070C0"/>
                </a:solidFill>
              </a:rPr>
              <a:t>Find the right SUPPORT for your STUDENT</a:t>
            </a:r>
          </a:p>
        </p:txBody>
      </p:sp>
      <p:sp>
        <p:nvSpPr>
          <p:cNvPr id="3" name="Content Placeholder 2">
            <a:extLst>
              <a:ext uri="{FF2B5EF4-FFF2-40B4-BE49-F238E27FC236}">
                <a16:creationId xmlns:a16="http://schemas.microsoft.com/office/drawing/2014/main" id="{24254040-118C-48B9-821A-35912D6E4756}"/>
              </a:ext>
            </a:extLst>
          </p:cNvPr>
          <p:cNvSpPr>
            <a:spLocks noGrp="1"/>
          </p:cNvSpPr>
          <p:nvPr>
            <p:ph idx="1"/>
          </p:nvPr>
        </p:nvSpPr>
        <p:spPr>
          <a:xfrm>
            <a:off x="1293813" y="914400"/>
            <a:ext cx="9601200" cy="5867400"/>
          </a:xfrm>
        </p:spPr>
        <p:txBody>
          <a:bodyPr>
            <a:normAutofit/>
          </a:bodyPr>
          <a:lstStyle/>
          <a:p>
            <a:r>
              <a:rPr lang="en-US" sz="20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There is financial help out there for you to share with your students and their families in order to support your student financially to either attend a trade school, a two-year associate program, or a four-year college.</a:t>
            </a:r>
          </a:p>
          <a:p>
            <a:r>
              <a:rPr lang="en-US" sz="20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ARS is a phenomenal resource. </a:t>
            </a:r>
          </a:p>
          <a:p>
            <a:r>
              <a:rPr lang="en-US" sz="20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website to fill out the form to begin the process of them supporting your student for higher education is:  </a:t>
            </a:r>
            <a:r>
              <a:rPr lang="en-US" sz="20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https://dws.arkansas.gov/ar-rehabilitation-services/</a:t>
            </a:r>
            <a:r>
              <a:rPr lang="en-US" sz="20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p>
          <a:p>
            <a:r>
              <a:rPr lang="en-US" sz="2000" dirty="0">
                <a:solidFill>
                  <a:srgbClr val="0070C0"/>
                </a:solidFill>
                <a:latin typeface="Arial" panose="020B0604020202020204" pitchFamily="34" charset="0"/>
                <a:ea typeface="Times New Roman" panose="02020603050405020304" pitchFamily="18" charset="0"/>
                <a:cs typeface="Arial" panose="020B0604020202020204" pitchFamily="34" charset="0"/>
              </a:rPr>
              <a:t>They will call your student in for a meeting, parent can join, and set up an initial plan.  Required documents that will be needed are:  school records, most recent psychological and related services evaluations, and parent income tax return documentation</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If your student wants to learn to drive, but need accommodations, ARS is your go to resource.  In the Little Rock </a:t>
            </a:r>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area, they work with Thompson Driving School and place the student in a six week course to go over their written program in order to pass the written exam.  Following that, Thompson Driving School places them in a minimum four weeks driving course with several of their driving instructors who are trained to work with students who have a disability and/or anxiety about driving.  They have been known to increase the driving course lessons up to eight if needed.  Both the written and driving course is a value of $975 that is covered by ARS </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If you’re school has a transition program, your senior student will have to complete their program with them before moving to post-graduation support</a:t>
            </a:r>
          </a:p>
          <a:p>
            <a:pPr marL="274320" lvl="1" indent="0">
              <a:buNone/>
            </a:pPr>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31845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FD44-0C1C-432E-B17B-CB12E273E286}"/>
              </a:ext>
            </a:extLst>
          </p:cNvPr>
          <p:cNvSpPr>
            <a:spLocks noGrp="1"/>
          </p:cNvSpPr>
          <p:nvPr>
            <p:ph type="title"/>
          </p:nvPr>
        </p:nvSpPr>
        <p:spPr/>
        <p:txBody>
          <a:bodyPr>
            <a:normAutofit fontScale="90000"/>
          </a:bodyPr>
          <a:lstStyle/>
          <a:p>
            <a:pPr algn="ctr"/>
            <a:r>
              <a:rPr lang="en-US" b="1" dirty="0">
                <a:solidFill>
                  <a:srgbClr val="0070C0"/>
                </a:solidFill>
              </a:rPr>
              <a:t>Key TAKEAWAYS from supporting my Students and their Families for almost 30 years</a:t>
            </a:r>
          </a:p>
        </p:txBody>
      </p:sp>
      <p:sp>
        <p:nvSpPr>
          <p:cNvPr id="3" name="Content Placeholder 2">
            <a:extLst>
              <a:ext uri="{FF2B5EF4-FFF2-40B4-BE49-F238E27FC236}">
                <a16:creationId xmlns:a16="http://schemas.microsoft.com/office/drawing/2014/main" id="{EF5F6300-F4D1-4EBE-B925-24EBC78CF2D7}"/>
              </a:ext>
            </a:extLst>
          </p:cNvPr>
          <p:cNvSpPr>
            <a:spLocks noGrp="1"/>
          </p:cNvSpPr>
          <p:nvPr>
            <p:ph idx="1"/>
          </p:nvPr>
        </p:nvSpPr>
        <p:spPr>
          <a:xfrm>
            <a:off x="1293813" y="1676400"/>
            <a:ext cx="9601200" cy="5029200"/>
          </a:xfrm>
        </p:spPr>
        <p:txBody>
          <a:bodyPr>
            <a:normAutofit fontScale="85000" lnSpcReduction="20000"/>
          </a:bodyPr>
          <a:lstStyle/>
          <a:p>
            <a:r>
              <a:rPr lang="en-US" dirty="0">
                <a:solidFill>
                  <a:srgbClr val="0070C0"/>
                </a:solidFill>
              </a:rPr>
              <a:t>The sooner the better when teaching a student to advocate for themselves (freshman year is the latest you should start working with your student on learning to begin advocating for himself/herself</a:t>
            </a:r>
          </a:p>
          <a:p>
            <a:r>
              <a:rPr lang="en-US" dirty="0">
                <a:solidFill>
                  <a:srgbClr val="0070C0"/>
                </a:solidFill>
              </a:rPr>
              <a:t>Just like with all speech and language goals, transition goals must start with research, leading, guiding, supporting, providing opportunities to practice, going over strengths and weaknesses, and allowing and encouraging independence</a:t>
            </a:r>
          </a:p>
          <a:p>
            <a:r>
              <a:rPr lang="en-US" dirty="0">
                <a:solidFill>
                  <a:srgbClr val="0070C0"/>
                </a:solidFill>
              </a:rPr>
              <a:t>Allow a student to dream, but also be realistic</a:t>
            </a:r>
          </a:p>
          <a:p>
            <a:pPr lvl="1"/>
            <a:r>
              <a:rPr lang="en-US" dirty="0">
                <a:solidFill>
                  <a:srgbClr val="0070C0"/>
                </a:solidFill>
              </a:rPr>
              <a:t>Some may want to be a pro-athlete, but maybe they can work as an assistant or in an athletic setting</a:t>
            </a:r>
          </a:p>
          <a:p>
            <a:pPr lvl="1"/>
            <a:r>
              <a:rPr lang="en-US" dirty="0">
                <a:solidFill>
                  <a:srgbClr val="0070C0"/>
                </a:solidFill>
              </a:rPr>
              <a:t>Some may want to be a doctor or a nurse, but maybe they can work in a medical setting or work in a less stressful and scholarly position</a:t>
            </a:r>
          </a:p>
          <a:p>
            <a:pPr lvl="1"/>
            <a:r>
              <a:rPr lang="en-US" dirty="0">
                <a:solidFill>
                  <a:srgbClr val="0070C0"/>
                </a:solidFill>
              </a:rPr>
              <a:t>Some may want to become a teacher to give back but maybe they can work to become a one-on-one or paraprofessional</a:t>
            </a:r>
          </a:p>
          <a:p>
            <a:pPr lvl="1"/>
            <a:r>
              <a:rPr lang="en-US" dirty="0">
                <a:solidFill>
                  <a:srgbClr val="0070C0"/>
                </a:solidFill>
              </a:rPr>
              <a:t>Some may want to own their own business, but maybe they can work in a warehouse or store to develop or continue to work on their own self-help skills, inter- and intra-personal skills with co-workers</a:t>
            </a:r>
          </a:p>
          <a:p>
            <a:pPr marL="274320" lvl="1" indent="0">
              <a:buNone/>
            </a:pPr>
            <a:endParaRPr lang="en-US" dirty="0">
              <a:solidFill>
                <a:srgbClr val="0070C0"/>
              </a:solidFill>
            </a:endParaRPr>
          </a:p>
          <a:p>
            <a:r>
              <a:rPr lang="en-US" dirty="0">
                <a:solidFill>
                  <a:srgbClr val="0070C0"/>
                </a:solidFill>
              </a:rPr>
              <a:t>Consider your student and their family before you provide your contact information for higher ed or work after high school support</a:t>
            </a:r>
          </a:p>
          <a:p>
            <a:pPr marL="274320" lvl="1" indent="0">
              <a:buNone/>
            </a:pPr>
            <a:endParaRPr lang="en-US" dirty="0">
              <a:solidFill>
                <a:srgbClr val="0070C0"/>
              </a:solidFill>
            </a:endParaRPr>
          </a:p>
          <a:p>
            <a:endParaRPr lang="en-US" dirty="0"/>
          </a:p>
        </p:txBody>
      </p:sp>
    </p:spTree>
    <p:extLst>
      <p:ext uri="{BB962C8B-B14F-4D97-AF65-F5344CB8AC3E}">
        <p14:creationId xmlns:p14="http://schemas.microsoft.com/office/powerpoint/2010/main" val="169677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9264-106D-43D7-AA57-1032DE5B5B52}"/>
              </a:ext>
            </a:extLst>
          </p:cNvPr>
          <p:cNvSpPr>
            <a:spLocks noGrp="1"/>
          </p:cNvSpPr>
          <p:nvPr>
            <p:ph type="title"/>
          </p:nvPr>
        </p:nvSpPr>
        <p:spPr>
          <a:xfrm>
            <a:off x="1293813" y="76200"/>
            <a:ext cx="9601200" cy="609600"/>
          </a:xfrm>
        </p:spPr>
        <p:txBody>
          <a:bodyPr>
            <a:normAutofit/>
          </a:bodyPr>
          <a:lstStyle/>
          <a:p>
            <a:pPr algn="ctr"/>
            <a:r>
              <a:rPr lang="en-US" b="1" dirty="0">
                <a:solidFill>
                  <a:srgbClr val="0070C0"/>
                </a:solidFill>
              </a:rPr>
              <a:t>References:</a:t>
            </a:r>
          </a:p>
        </p:txBody>
      </p:sp>
      <p:sp>
        <p:nvSpPr>
          <p:cNvPr id="3" name="Content Placeholder 2">
            <a:extLst>
              <a:ext uri="{FF2B5EF4-FFF2-40B4-BE49-F238E27FC236}">
                <a16:creationId xmlns:a16="http://schemas.microsoft.com/office/drawing/2014/main" id="{E274846E-4ACD-47D2-ABF0-350F2D5D4270}"/>
              </a:ext>
            </a:extLst>
          </p:cNvPr>
          <p:cNvSpPr>
            <a:spLocks noGrp="1"/>
          </p:cNvSpPr>
          <p:nvPr>
            <p:ph idx="1"/>
          </p:nvPr>
        </p:nvSpPr>
        <p:spPr>
          <a:xfrm>
            <a:off x="1293813" y="762000"/>
            <a:ext cx="9601200" cy="6019800"/>
          </a:xfrm>
        </p:spPr>
        <p:txBody>
          <a:bodyPr>
            <a:normAutofit fontScale="25000" lnSpcReduction="20000"/>
          </a:bodyPr>
          <a:lstStyle/>
          <a:p>
            <a:r>
              <a:rPr lang="en-US" sz="6000" dirty="0">
                <a:solidFill>
                  <a:srgbClr val="0070C0"/>
                </a:solidFill>
                <a:effectLst/>
                <a:latin typeface="Arial" panose="020B0604020202020204" pitchFamily="34" charset="0"/>
                <a:ea typeface="Helvetica Neue"/>
                <a:cs typeface="Times New Roman" panose="02020603050405020304" pitchFamily="18" charset="0"/>
              </a:rPr>
              <a:t>Ascherman, L.I., &amp; Shaftel, J. (2017). </a:t>
            </a:r>
            <a:r>
              <a:rPr lang="en-US" sz="6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Facilitating Transition from High School and Special Education to Adult Life: Focus on Youth with Learning Disorders, Attention-Deficit/Hyperactivity Disorder, and Speech/Language Impairments. </a:t>
            </a:r>
            <a:r>
              <a:rPr lang="en-US" sz="6000" i="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Child and Adolescent Psychiatric Clinics of North America</a:t>
            </a:r>
            <a:r>
              <a:rPr lang="en-US" sz="6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26 (2), pp. 311-327.</a:t>
            </a:r>
            <a:endParaRPr lang="en-US" sz="6000" dirty="0">
              <a:solidFill>
                <a:srgbClr val="0070C0"/>
              </a:solidFill>
              <a:effectLst/>
              <a:latin typeface="Times" panose="02020603050405020304" pitchFamily="18" charset="0"/>
              <a:ea typeface="Helvetica Neue"/>
              <a:cs typeface="Times New Roman" panose="02020603050405020304" pitchFamily="18" charset="0"/>
            </a:endParaRPr>
          </a:p>
          <a:p>
            <a:r>
              <a:rPr lang="en-US" sz="6000" dirty="0">
                <a:solidFill>
                  <a:srgbClr val="0070C0"/>
                </a:solidFill>
                <a:effectLst/>
                <a:latin typeface="Arial" panose="020B0604020202020204" pitchFamily="34" charset="0"/>
                <a:ea typeface="Arial Unicode MS"/>
              </a:rPr>
              <a:t>Asperger Experts. (2017, September 5). “The Sensory Funnel-How To Help Someone With Asperger’s.” [retrieved from video file]. </a:t>
            </a:r>
            <a:r>
              <a:rPr lang="en-US" sz="6000" u="sng" dirty="0">
                <a:solidFill>
                  <a:srgbClr val="0070C0"/>
                </a:solidFill>
                <a:effectLst/>
                <a:latin typeface="Arial" panose="020B0604020202020204" pitchFamily="34" charset="0"/>
                <a:ea typeface="Arial Unicode MS"/>
                <a:hlinkClick r:id="rId2">
                  <a:extLst>
                    <a:ext uri="{A12FA001-AC4F-418D-AE19-62706E023703}">
                      <ahyp:hlinkClr xmlns:ahyp="http://schemas.microsoft.com/office/drawing/2018/hyperlinkcolor" val="tx"/>
                    </a:ext>
                  </a:extLst>
                </a:hlinkClick>
              </a:rPr>
              <a:t>https://youtu.be/GianNMnYVmzl</a:t>
            </a:r>
            <a:endParaRPr lang="en-US" sz="6000" dirty="0">
              <a:solidFill>
                <a:srgbClr val="0070C0"/>
              </a:solidFill>
              <a:effectLst/>
              <a:latin typeface="Times New Roman" panose="02020603050405020304" pitchFamily="18" charset="0"/>
              <a:ea typeface="Arial Unicode MS"/>
            </a:endParaRPr>
          </a:p>
          <a:p>
            <a:r>
              <a:rPr lang="en-US" sz="6000" dirty="0">
                <a:solidFill>
                  <a:srgbClr val="0070C0"/>
                </a:solidFill>
                <a:effectLst/>
                <a:latin typeface="Arial" panose="020B0604020202020204" pitchFamily="34" charset="0"/>
                <a:ea typeface="Arial Unicode MS"/>
                <a:cs typeface="Arial Unicode MS"/>
              </a:rPr>
              <a:t>Barnhill, Griffin, M. M., Taylor, J. L., Urbano, R. C., &amp; Hodapp, R. M. (2014). Involvement in transition planning meetings among high school students with autism spectrum disorders. </a:t>
            </a:r>
            <a:r>
              <a:rPr lang="en-US" sz="6000" i="1" dirty="0">
                <a:solidFill>
                  <a:srgbClr val="0070C0"/>
                </a:solidFill>
                <a:effectLst/>
                <a:latin typeface="Arial" panose="020B0604020202020204" pitchFamily="34" charset="0"/>
                <a:ea typeface="Arial Unicode MS"/>
                <a:cs typeface="Arial Unicode MS"/>
              </a:rPr>
              <a:t>The Journal of Special Education</a:t>
            </a:r>
            <a:r>
              <a:rPr lang="en-US" sz="6000" dirty="0">
                <a:solidFill>
                  <a:srgbClr val="0070C0"/>
                </a:solidFill>
                <a:effectLst/>
                <a:latin typeface="Arial" panose="020B0604020202020204" pitchFamily="34" charset="0"/>
                <a:ea typeface="Arial Unicode MS"/>
                <a:cs typeface="Arial Unicode MS"/>
              </a:rPr>
              <a:t>, </a:t>
            </a:r>
            <a:r>
              <a:rPr lang="en-US" sz="6000" i="1" dirty="0">
                <a:solidFill>
                  <a:srgbClr val="0070C0"/>
                </a:solidFill>
                <a:effectLst/>
                <a:latin typeface="Arial" panose="020B0604020202020204" pitchFamily="34" charset="0"/>
                <a:ea typeface="Arial Unicode MS"/>
                <a:cs typeface="Arial Unicode MS"/>
              </a:rPr>
              <a:t>47</a:t>
            </a:r>
            <a:r>
              <a:rPr lang="en-US" sz="6000" dirty="0">
                <a:solidFill>
                  <a:srgbClr val="0070C0"/>
                </a:solidFill>
                <a:effectLst/>
                <a:latin typeface="Arial" panose="020B0604020202020204" pitchFamily="34" charset="0"/>
                <a:ea typeface="Arial Unicode MS"/>
                <a:cs typeface="Arial Unicode MS"/>
              </a:rPr>
              <a:t>(4), 256-264.</a:t>
            </a:r>
          </a:p>
          <a:p>
            <a:r>
              <a:rPr lang="en-US" sz="6000" dirty="0">
                <a:solidFill>
                  <a:srgbClr val="0070C0"/>
                </a:solidFill>
                <a:effectLst/>
                <a:latin typeface="Arial" panose="020B0604020202020204" pitchFamily="34" charset="0"/>
                <a:ea typeface="Helvetica Neue"/>
                <a:cs typeface="Times New Roman" panose="02020603050405020304" pitchFamily="18" charset="0"/>
              </a:rPr>
              <a:t>Brown, M. D. “An Introduction to Stress Management with Dr. Marsha D. Brown | EDB 194.” </a:t>
            </a:r>
            <a:r>
              <a:rPr lang="en-US" sz="6000" i="1" dirty="0">
                <a:solidFill>
                  <a:srgbClr val="0070C0"/>
                </a:solidFill>
                <a:effectLst/>
                <a:latin typeface="Arial" panose="020B0604020202020204" pitchFamily="34" charset="0"/>
                <a:ea typeface="Helvetica Neue"/>
                <a:cs typeface="Times New Roman" panose="02020603050405020304" pitchFamily="18" charset="0"/>
              </a:rPr>
              <a:t>Different Brains</a:t>
            </a:r>
            <a:r>
              <a:rPr lang="en-US" sz="6000" dirty="0">
                <a:solidFill>
                  <a:srgbClr val="0070C0"/>
                </a:solidFill>
                <a:effectLst/>
                <a:latin typeface="Arial" panose="020B0604020202020204" pitchFamily="34" charset="0"/>
                <a:ea typeface="Helvetica Neue"/>
                <a:cs typeface="Times New Roman" panose="02020603050405020304" pitchFamily="18" charset="0"/>
              </a:rPr>
              <a:t>, 22 Jan. 2020, </a:t>
            </a:r>
            <a:r>
              <a:rPr lang="en-US" sz="6000" u="sng" dirty="0">
                <a:solidFill>
                  <a:srgbClr val="0070C0"/>
                </a:solidFill>
                <a:effectLst/>
                <a:latin typeface="Arial" panose="020B0604020202020204" pitchFamily="34" charset="0"/>
                <a:ea typeface="Helvetica Neue"/>
                <a:cs typeface="Times New Roman" panose="02020603050405020304" pitchFamily="18" charset="0"/>
                <a:hlinkClick r:id="rId3">
                  <a:extLst>
                    <a:ext uri="{A12FA001-AC4F-418D-AE19-62706E023703}">
                      <ahyp:hlinkClr xmlns:ahyp="http://schemas.microsoft.com/office/drawing/2018/hyperlinkcolor" val="tx"/>
                    </a:ext>
                  </a:extLst>
                </a:hlinkClick>
              </a:rPr>
              <a:t>https://www.differentbrains.org/an-introduction-to-stress-management-with-dr-marsha-d-brown-edb-194</a:t>
            </a:r>
            <a:endParaRPr lang="en-US" sz="6000" dirty="0">
              <a:solidFill>
                <a:srgbClr val="0070C0"/>
              </a:solidFill>
              <a:effectLst/>
              <a:latin typeface="Helvetica Neue"/>
              <a:ea typeface="Arial Unicode MS"/>
              <a:cs typeface="Arial Unicode MS"/>
            </a:endParaRPr>
          </a:p>
          <a:p>
            <a:r>
              <a:rPr lang="en-US" sz="6000" dirty="0">
                <a:solidFill>
                  <a:srgbClr val="0070C0"/>
                </a:solidFill>
                <a:effectLst/>
                <a:latin typeface="Arial" panose="020B0604020202020204" pitchFamily="34" charset="0"/>
                <a:ea typeface="Arial Unicode MS"/>
                <a:cs typeface="Arial Unicode MS"/>
              </a:rPr>
              <a:t>Griffin, M. M., Taylor, J. L., Urbano, R. C., &amp; Hodapp, R. M. (2014). Involvement in transition planning meetings among high school students with autism spectrum disorders. </a:t>
            </a:r>
            <a:r>
              <a:rPr lang="en-US" sz="6000" i="1" dirty="0">
                <a:solidFill>
                  <a:srgbClr val="0070C0"/>
                </a:solidFill>
                <a:effectLst/>
                <a:latin typeface="Arial" panose="020B0604020202020204" pitchFamily="34" charset="0"/>
                <a:ea typeface="Arial Unicode MS"/>
                <a:cs typeface="Arial Unicode MS"/>
              </a:rPr>
              <a:t>The Journal of Special Education</a:t>
            </a:r>
            <a:r>
              <a:rPr lang="en-US" sz="6000" dirty="0">
                <a:solidFill>
                  <a:srgbClr val="0070C0"/>
                </a:solidFill>
                <a:effectLst/>
                <a:latin typeface="Arial" panose="020B0604020202020204" pitchFamily="34" charset="0"/>
                <a:ea typeface="Arial Unicode MS"/>
                <a:cs typeface="Arial Unicode MS"/>
              </a:rPr>
              <a:t>, </a:t>
            </a:r>
            <a:r>
              <a:rPr lang="en-US" sz="6000" i="1" dirty="0">
                <a:solidFill>
                  <a:srgbClr val="0070C0"/>
                </a:solidFill>
                <a:effectLst/>
                <a:latin typeface="Arial" panose="020B0604020202020204" pitchFamily="34" charset="0"/>
                <a:ea typeface="Arial Unicode MS"/>
                <a:cs typeface="Arial Unicode MS"/>
              </a:rPr>
              <a:t>47</a:t>
            </a:r>
            <a:r>
              <a:rPr lang="en-US" sz="6000" dirty="0">
                <a:solidFill>
                  <a:srgbClr val="0070C0"/>
                </a:solidFill>
                <a:effectLst/>
                <a:latin typeface="Arial" panose="020B0604020202020204" pitchFamily="34" charset="0"/>
                <a:ea typeface="Arial Unicode MS"/>
                <a:cs typeface="Arial Unicode MS"/>
              </a:rPr>
              <a:t>(4), 256-264.</a:t>
            </a:r>
            <a:endParaRPr lang="en-US" sz="6000" dirty="0">
              <a:solidFill>
                <a:srgbClr val="0070C0"/>
              </a:solidFill>
              <a:effectLst/>
              <a:latin typeface="Helvetica Neue"/>
              <a:ea typeface="Arial Unicode MS"/>
              <a:cs typeface="Arial Unicode MS"/>
            </a:endParaRPr>
          </a:p>
          <a:p>
            <a:r>
              <a:rPr lang="en-US" sz="6000" dirty="0">
                <a:solidFill>
                  <a:srgbClr val="0070C0"/>
                </a:solidFill>
                <a:effectLst/>
                <a:latin typeface="Arial" panose="020B0604020202020204" pitchFamily="34" charset="0"/>
                <a:ea typeface="Arial Unicode MS"/>
                <a:cs typeface="Arial" panose="020B0604020202020204" pitchFamily="34" charset="0"/>
              </a:rPr>
              <a:t>Hedges, S. H., Kirby, A. V., Sreckovic, M. A., Kucharczyk, S., Hume, K., &amp; Pace, S. (2014). " Falling through the cracks": challenges for high school students with autism spectrum disorder. </a:t>
            </a:r>
            <a:r>
              <a:rPr lang="en-US" sz="6000" i="1" dirty="0">
                <a:solidFill>
                  <a:srgbClr val="0070C0"/>
                </a:solidFill>
                <a:effectLst/>
                <a:latin typeface="Arial" panose="020B0604020202020204" pitchFamily="34" charset="0"/>
                <a:ea typeface="Arial Unicode MS"/>
                <a:cs typeface="Arial" panose="020B0604020202020204" pitchFamily="34" charset="0"/>
              </a:rPr>
              <a:t>The High School Journal</a:t>
            </a:r>
            <a:r>
              <a:rPr lang="en-US" sz="6000" dirty="0">
                <a:solidFill>
                  <a:srgbClr val="0070C0"/>
                </a:solidFill>
                <a:effectLst/>
                <a:latin typeface="Arial" panose="020B0604020202020204" pitchFamily="34" charset="0"/>
                <a:ea typeface="Arial Unicode MS"/>
                <a:cs typeface="Arial" panose="020B0604020202020204" pitchFamily="34" charset="0"/>
              </a:rPr>
              <a:t>, </a:t>
            </a:r>
            <a:r>
              <a:rPr lang="en-US" sz="6000" i="1" dirty="0">
                <a:solidFill>
                  <a:srgbClr val="0070C0"/>
                </a:solidFill>
                <a:effectLst/>
                <a:latin typeface="Arial" panose="020B0604020202020204" pitchFamily="34" charset="0"/>
                <a:ea typeface="Arial Unicode MS"/>
                <a:cs typeface="Arial" panose="020B0604020202020204" pitchFamily="34" charset="0"/>
              </a:rPr>
              <a:t>98</a:t>
            </a:r>
            <a:r>
              <a:rPr lang="en-US" sz="6000" dirty="0">
                <a:solidFill>
                  <a:srgbClr val="0070C0"/>
                </a:solidFill>
                <a:effectLst/>
                <a:latin typeface="Arial" panose="020B0604020202020204" pitchFamily="34" charset="0"/>
                <a:ea typeface="Arial Unicode MS"/>
                <a:cs typeface="Arial" panose="020B0604020202020204" pitchFamily="34" charset="0"/>
              </a:rPr>
              <a:t>(1), 64-82.</a:t>
            </a:r>
          </a:p>
          <a:p>
            <a:r>
              <a:rPr lang="en-US" sz="6000" dirty="0">
                <a:solidFill>
                  <a:srgbClr val="0070C0"/>
                </a:solidFill>
                <a:effectLst/>
                <a:latin typeface="Arial" panose="020B0604020202020204" pitchFamily="34" charset="0"/>
                <a:ea typeface="Arial Unicode MS"/>
              </a:rPr>
              <a:t>Newman, L., Wagner, M., Huang, T., Shaver, D., Knokey, A. M., Yu, J., &amp; Cameto, R. (2011). Secondary School Programs and Performance of Students with Disabilities: A Special Topic Report of Findings from the National Longitudinal Transition Study-2 (NLTS2). NCSER 2012-3000. </a:t>
            </a:r>
            <a:r>
              <a:rPr lang="en-US" sz="6000" i="1" dirty="0">
                <a:solidFill>
                  <a:srgbClr val="0070C0"/>
                </a:solidFill>
                <a:effectLst/>
                <a:latin typeface="Arial" panose="020B0604020202020204" pitchFamily="34" charset="0"/>
                <a:ea typeface="Arial Unicode MS"/>
              </a:rPr>
              <a:t>National Center for Special Education Research.</a:t>
            </a:r>
          </a:p>
          <a:p>
            <a:r>
              <a:rPr lang="en-US" sz="6000" dirty="0">
                <a:solidFill>
                  <a:srgbClr val="0070C0"/>
                </a:solidFill>
                <a:effectLst/>
                <a:latin typeface="Arial" panose="020B0604020202020204" pitchFamily="34" charset="0"/>
                <a:ea typeface="Helvetica Neue"/>
                <a:cs typeface="Times New Roman" panose="02020603050405020304" pitchFamily="18" charset="0"/>
              </a:rPr>
              <a:t>Santhanam, S. P., &amp; Hewitt, L. E. (2020).  Perspectives of Adults With Autism on Social Communication Intervention. </a:t>
            </a:r>
            <a:r>
              <a:rPr lang="en-US" sz="6000" i="1" dirty="0">
                <a:solidFill>
                  <a:srgbClr val="0070C0"/>
                </a:solidFill>
                <a:effectLst/>
                <a:latin typeface="Arial" panose="020B0604020202020204" pitchFamily="34" charset="0"/>
                <a:ea typeface="Helvetica Neue"/>
                <a:cs typeface="Times New Roman" panose="02020603050405020304" pitchFamily="18" charset="0"/>
              </a:rPr>
              <a:t>Communication Disorders Quarterly</a:t>
            </a:r>
            <a:r>
              <a:rPr lang="en-US" sz="6000" dirty="0">
                <a:solidFill>
                  <a:srgbClr val="0070C0"/>
                </a:solidFill>
                <a:effectLst/>
                <a:latin typeface="Arial" panose="020B0604020202020204" pitchFamily="34" charset="0"/>
                <a:ea typeface="Helvetica Neue"/>
                <a:cs typeface="Times New Roman" panose="02020603050405020304" pitchFamily="18" charset="0"/>
              </a:rPr>
              <a:t>, DOI:  1525740120905501.</a:t>
            </a:r>
          </a:p>
          <a:p>
            <a:r>
              <a:rPr lang="en-US" sz="6000" dirty="0">
                <a:solidFill>
                  <a:srgbClr val="0070C0"/>
                </a:solidFill>
                <a:effectLst/>
                <a:latin typeface="Arial" panose="020B0604020202020204" pitchFamily="34" charset="0"/>
                <a:ea typeface="Helvetica Neue"/>
                <a:cs typeface="Arial" panose="020B0604020202020204" pitchFamily="34" charset="0"/>
              </a:rPr>
              <a:t>Segal, E. “Normal Challenges, With A Twist of Autism:  Growing Up On The Spectrum.” </a:t>
            </a:r>
            <a:r>
              <a:rPr lang="en-US" sz="6000" i="1" dirty="0">
                <a:solidFill>
                  <a:srgbClr val="0070C0"/>
                </a:solidFill>
                <a:effectLst/>
                <a:latin typeface="Arial" panose="020B0604020202020204" pitchFamily="34" charset="0"/>
                <a:ea typeface="Helvetica Neue"/>
                <a:cs typeface="Arial" panose="020B0604020202020204" pitchFamily="34" charset="0"/>
              </a:rPr>
              <a:t>Different Brains</a:t>
            </a:r>
            <a:r>
              <a:rPr lang="en-US" sz="6000" dirty="0">
                <a:solidFill>
                  <a:srgbClr val="0070C0"/>
                </a:solidFill>
                <a:effectLst/>
                <a:latin typeface="Arial" panose="020B0604020202020204" pitchFamily="34" charset="0"/>
                <a:ea typeface="Helvetica Neue"/>
                <a:cs typeface="Arial" panose="020B0604020202020204" pitchFamily="34" charset="0"/>
              </a:rPr>
              <a:t>, 22, June 2017, </a:t>
            </a:r>
            <a:r>
              <a:rPr lang="en-US" sz="6000" u="sng" dirty="0">
                <a:solidFill>
                  <a:srgbClr val="0070C0"/>
                </a:solidFill>
                <a:effectLst/>
                <a:latin typeface="Arial" panose="020B0604020202020204" pitchFamily="34" charset="0"/>
                <a:ea typeface="Helvetica Neue"/>
                <a:cs typeface="Arial" panose="020B0604020202020204" pitchFamily="34" charset="0"/>
                <a:hlinkClick r:id="rId4">
                  <a:extLst>
                    <a:ext uri="{A12FA001-AC4F-418D-AE19-62706E023703}">
                      <ahyp:hlinkClr xmlns:ahyp="http://schemas.microsoft.com/office/drawing/2018/hyperlinkcolor" val="tx"/>
                    </a:ext>
                  </a:extLst>
                </a:hlinkClick>
              </a:rPr>
              <a:t>https://www.differentbrains.org/normal-challenges-twist-autism/</a:t>
            </a:r>
            <a:endParaRPr lang="en-US" sz="6000" dirty="0">
              <a:solidFill>
                <a:srgbClr val="0070C0"/>
              </a:solidFill>
              <a:effectLst/>
              <a:latin typeface="Arial" panose="020B0604020202020204" pitchFamily="34" charset="0"/>
              <a:ea typeface="Helvetica Neue"/>
              <a:cs typeface="Arial" panose="020B0604020202020204" pitchFamily="34" charset="0"/>
            </a:endParaRPr>
          </a:p>
          <a:p>
            <a:r>
              <a:rPr lang="en-US" sz="6000" dirty="0">
                <a:solidFill>
                  <a:srgbClr val="0070C0"/>
                </a:solidFill>
                <a:effectLst/>
                <a:latin typeface="Arial" panose="020B0604020202020204" pitchFamily="34" charset="0"/>
                <a:ea typeface="Helvetica Neue"/>
                <a:cs typeface="Times New Roman" panose="02020603050405020304" pitchFamily="18" charset="0"/>
              </a:rPr>
              <a:t>Vasa, R. A., &amp; Mazurek, M. O. (2015). An update on anxiety in youth with autism spectrum disorders. </a:t>
            </a:r>
            <a:r>
              <a:rPr lang="en-US" sz="6000" i="1" dirty="0">
                <a:solidFill>
                  <a:srgbClr val="0070C0"/>
                </a:solidFill>
                <a:effectLst/>
                <a:latin typeface="Arial" panose="020B0604020202020204" pitchFamily="34" charset="0"/>
                <a:ea typeface="Helvetica Neue"/>
                <a:cs typeface="Times New Roman" panose="02020603050405020304" pitchFamily="18" charset="0"/>
              </a:rPr>
              <a:t>Current Opinion in Psychiatry</a:t>
            </a:r>
            <a:r>
              <a:rPr lang="en-US" sz="6000" dirty="0">
                <a:solidFill>
                  <a:srgbClr val="0070C0"/>
                </a:solidFill>
                <a:effectLst/>
                <a:latin typeface="Arial" panose="020B0604020202020204" pitchFamily="34" charset="0"/>
                <a:ea typeface="Helvetica Neue"/>
                <a:cs typeface="Times New Roman" panose="02020603050405020304" pitchFamily="18" charset="0"/>
              </a:rPr>
              <a:t>, </a:t>
            </a:r>
            <a:r>
              <a:rPr lang="en-US" sz="6000" i="1" dirty="0">
                <a:solidFill>
                  <a:srgbClr val="0070C0"/>
                </a:solidFill>
                <a:effectLst/>
                <a:latin typeface="Arial" panose="020B0604020202020204" pitchFamily="34" charset="0"/>
                <a:ea typeface="Helvetica Neue"/>
                <a:cs typeface="Times New Roman" panose="02020603050405020304" pitchFamily="18" charset="0"/>
              </a:rPr>
              <a:t>28</a:t>
            </a:r>
            <a:r>
              <a:rPr lang="en-US" sz="6000" dirty="0">
                <a:solidFill>
                  <a:srgbClr val="0070C0"/>
                </a:solidFill>
                <a:effectLst/>
                <a:latin typeface="Arial" panose="020B0604020202020204" pitchFamily="34" charset="0"/>
                <a:ea typeface="Helvetica Neue"/>
                <a:cs typeface="Times New Roman" panose="02020603050405020304" pitchFamily="18" charset="0"/>
              </a:rPr>
              <a:t>(2), 83.</a:t>
            </a:r>
            <a:endParaRPr lang="en-US" sz="6000" dirty="0">
              <a:solidFill>
                <a:srgbClr val="0070C0"/>
              </a:solidFill>
              <a:effectLst/>
              <a:latin typeface="Times" panose="02020603050405020304" pitchFamily="18" charset="0"/>
              <a:ea typeface="Helvetica Neue"/>
              <a:cs typeface="Times New Roman" panose="02020603050405020304" pitchFamily="18" charset="0"/>
            </a:endParaRPr>
          </a:p>
          <a:p>
            <a:endParaRPr lang="en-US" sz="2100" b="1" dirty="0">
              <a:solidFill>
                <a:srgbClr val="000000"/>
              </a:solidFill>
              <a:effectLst/>
              <a:latin typeface="Arial" panose="020B0604020202020204" pitchFamily="34" charset="0"/>
              <a:ea typeface="Helvetica Neue"/>
              <a:cs typeface="Times New Roman" panose="02020603050405020304" pitchFamily="18" charset="0"/>
            </a:endParaRPr>
          </a:p>
          <a:p>
            <a:endParaRPr lang="en-US" sz="1800" dirty="0">
              <a:effectLst/>
              <a:latin typeface="Times" panose="02020603050405020304" pitchFamily="18" charset="0"/>
              <a:ea typeface="Helvetica Neue"/>
              <a:cs typeface="Times New Roman" panose="02020603050405020304" pitchFamily="18" charset="0"/>
            </a:endParaRPr>
          </a:p>
          <a:p>
            <a:endParaRPr lang="en-US" dirty="0"/>
          </a:p>
        </p:txBody>
      </p:sp>
    </p:spTree>
    <p:extLst>
      <p:ext uri="{BB962C8B-B14F-4D97-AF65-F5344CB8AC3E}">
        <p14:creationId xmlns:p14="http://schemas.microsoft.com/office/powerpoint/2010/main" val="1337584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A0FF7-E76E-4CEC-BD0F-F469961CFA3A}"/>
              </a:ext>
            </a:extLst>
          </p:cNvPr>
          <p:cNvSpPr>
            <a:spLocks noGrp="1"/>
          </p:cNvSpPr>
          <p:nvPr>
            <p:ph type="title"/>
          </p:nvPr>
        </p:nvSpPr>
        <p:spPr/>
        <p:txBody>
          <a:bodyPr/>
          <a:lstStyle/>
          <a:p>
            <a:pPr algn="ctr"/>
            <a:r>
              <a:rPr lang="en-US" b="1" dirty="0">
                <a:solidFill>
                  <a:srgbClr val="0070C0"/>
                </a:solidFill>
              </a:rPr>
              <a:t>Contact Me to Help Me, HELP YOU :</a:t>
            </a:r>
            <a:br>
              <a:rPr lang="en-US" b="1" dirty="0">
                <a:solidFill>
                  <a:srgbClr val="0070C0"/>
                </a:solidFill>
              </a:rPr>
            </a:br>
            <a:r>
              <a:rPr lang="en-US" b="1" dirty="0">
                <a:solidFill>
                  <a:srgbClr val="0070C0"/>
                </a:solidFill>
              </a:rPr>
              <a:t>Kami Rowland, MS, CCC-SLP</a:t>
            </a:r>
          </a:p>
        </p:txBody>
      </p:sp>
      <p:pic>
        <p:nvPicPr>
          <p:cNvPr id="7" name="Content Placeholder 6">
            <a:extLst>
              <a:ext uri="{FF2B5EF4-FFF2-40B4-BE49-F238E27FC236}">
                <a16:creationId xmlns:a16="http://schemas.microsoft.com/office/drawing/2014/main" id="{C46E448A-CFEE-4DC4-BCC0-80F4D822973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396206" y="1676400"/>
            <a:ext cx="4495800" cy="4953000"/>
          </a:xfrm>
        </p:spPr>
      </p:pic>
      <p:sp>
        <p:nvSpPr>
          <p:cNvPr id="5" name="Content Placeholder 4">
            <a:extLst>
              <a:ext uri="{FF2B5EF4-FFF2-40B4-BE49-F238E27FC236}">
                <a16:creationId xmlns:a16="http://schemas.microsoft.com/office/drawing/2014/main" id="{8B788F1D-E9BC-4D96-9E63-4A5CF40222F4}"/>
              </a:ext>
            </a:extLst>
          </p:cNvPr>
          <p:cNvSpPr>
            <a:spLocks noGrp="1"/>
          </p:cNvSpPr>
          <p:nvPr>
            <p:ph sz="half" idx="2"/>
          </p:nvPr>
        </p:nvSpPr>
        <p:spPr>
          <a:xfrm>
            <a:off x="6202035" y="1676400"/>
            <a:ext cx="4700016" cy="4952999"/>
          </a:xfrm>
        </p:spPr>
        <p:txBody>
          <a:bodyPr>
            <a:normAutofit/>
          </a:bodyPr>
          <a:lstStyle/>
          <a:p>
            <a:pPr algn="ctr"/>
            <a:endParaRPr lang="en-US" b="1" dirty="0">
              <a:solidFill>
                <a:srgbClr val="0070C0"/>
              </a:solidFill>
            </a:endParaRPr>
          </a:p>
          <a:p>
            <a:pPr algn="ctr"/>
            <a:r>
              <a:rPr lang="en-US" b="1" dirty="0">
                <a:solidFill>
                  <a:srgbClr val="0070C0"/>
                </a:solidFill>
              </a:rPr>
              <a:t>Personal Email:  </a:t>
            </a:r>
            <a:r>
              <a:rPr lang="en-US" dirty="0">
                <a:hlinkClick r:id="rId3"/>
              </a:rPr>
              <a:t>kmrowland72@gmail.com</a:t>
            </a:r>
            <a:endParaRPr lang="en-US" dirty="0"/>
          </a:p>
          <a:p>
            <a:pPr algn="ctr"/>
            <a:r>
              <a:rPr lang="en-US" b="1" dirty="0">
                <a:solidFill>
                  <a:srgbClr val="0070C0"/>
                </a:solidFill>
              </a:rPr>
              <a:t>Work Email:  </a:t>
            </a:r>
            <a:r>
              <a:rPr lang="en-US" dirty="0">
                <a:hlinkClick r:id="rId4"/>
              </a:rPr>
              <a:t>kamela.Rowland@lrsd.org</a:t>
            </a:r>
            <a:endParaRPr lang="en-US" dirty="0"/>
          </a:p>
          <a:p>
            <a:pPr algn="ctr"/>
            <a:r>
              <a:rPr lang="en-US" b="1" dirty="0">
                <a:solidFill>
                  <a:srgbClr val="0070C0"/>
                </a:solidFill>
              </a:rPr>
              <a:t>Personal Number:           </a:t>
            </a:r>
            <a:r>
              <a:rPr lang="en-US" dirty="0"/>
              <a:t>501-766-3301</a:t>
            </a:r>
          </a:p>
          <a:p>
            <a:pPr algn="ctr"/>
            <a:r>
              <a:rPr lang="en-US" b="1" dirty="0">
                <a:solidFill>
                  <a:srgbClr val="0070C0"/>
                </a:solidFill>
              </a:rPr>
              <a:t>Work Number:              </a:t>
            </a:r>
            <a:r>
              <a:rPr lang="en-US" dirty="0"/>
              <a:t>501-447-9297</a:t>
            </a:r>
          </a:p>
          <a:p>
            <a:pPr algn="ctr"/>
            <a:r>
              <a:rPr lang="en-US" b="1" dirty="0">
                <a:solidFill>
                  <a:srgbClr val="0070C0"/>
                </a:solidFill>
              </a:rPr>
              <a:t>29 years of Public School Experience </a:t>
            </a:r>
            <a:endParaRPr lang="en-US" dirty="0"/>
          </a:p>
        </p:txBody>
      </p:sp>
    </p:spTree>
    <p:extLst>
      <p:ext uri="{BB962C8B-B14F-4D97-AF65-F5344CB8AC3E}">
        <p14:creationId xmlns:p14="http://schemas.microsoft.com/office/powerpoint/2010/main" val="268261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F4E9-4F65-465F-A90A-C67AC1DAA017}"/>
              </a:ext>
            </a:extLst>
          </p:cNvPr>
          <p:cNvSpPr>
            <a:spLocks noGrp="1"/>
          </p:cNvSpPr>
          <p:nvPr>
            <p:ph type="title"/>
          </p:nvPr>
        </p:nvSpPr>
        <p:spPr>
          <a:xfrm>
            <a:off x="1293813" y="76200"/>
            <a:ext cx="9601200" cy="1447800"/>
          </a:xfrm>
        </p:spPr>
        <p:txBody>
          <a:bodyPr>
            <a:normAutofit fontScale="90000"/>
          </a:bodyPr>
          <a:lstStyle/>
          <a:p>
            <a:pPr algn="ctr"/>
            <a:r>
              <a:rPr lang="en-US" b="1" dirty="0">
                <a:solidFill>
                  <a:srgbClr val="0070C0"/>
                </a:solidFill>
                <a:latin typeface="Arial" panose="020B0604020202020204" pitchFamily="34" charset="0"/>
                <a:cs typeface="Arial" panose="020B0604020202020204" pitchFamily="34" charset="0"/>
              </a:rPr>
              <a:t>Review of Literature on Issues Preventing Successful Transitions from High School to College and Beyond:</a:t>
            </a:r>
          </a:p>
        </p:txBody>
      </p:sp>
      <p:sp>
        <p:nvSpPr>
          <p:cNvPr id="3" name="Content Placeholder 2">
            <a:extLst>
              <a:ext uri="{FF2B5EF4-FFF2-40B4-BE49-F238E27FC236}">
                <a16:creationId xmlns:a16="http://schemas.microsoft.com/office/drawing/2014/main" id="{8D36C465-2DE3-4FCE-86A1-801998B5BB83}"/>
              </a:ext>
            </a:extLst>
          </p:cNvPr>
          <p:cNvSpPr>
            <a:spLocks noGrp="1"/>
          </p:cNvSpPr>
          <p:nvPr>
            <p:ph idx="1"/>
          </p:nvPr>
        </p:nvSpPr>
        <p:spPr>
          <a:xfrm>
            <a:off x="1293813" y="1676400"/>
            <a:ext cx="9601200" cy="5105400"/>
          </a:xfrm>
        </p:spPr>
        <p:txBody>
          <a:bodyPr>
            <a:normAutofit lnSpcReduction="10000"/>
          </a:bodyPr>
          <a:lstStyle/>
          <a:p>
            <a:r>
              <a:rPr lang="en-US" sz="1800" dirty="0">
                <a:solidFill>
                  <a:srgbClr val="0070C0"/>
                </a:solidFill>
                <a:effectLst/>
                <a:latin typeface="Arial" panose="020B0604020202020204" pitchFamily="34" charset="0"/>
                <a:ea typeface="Arial Unicode MS"/>
              </a:rPr>
              <a:t>High schools pose significant challenges for all students, especially those diagnosed with ASD,SLD, ADD/ADHD, and Anxiety/Depression, due to increased demands in academic, social, organizational, and planning skills. become more aware of their social and communication challenges and face high levels of social anxiety trying to engage and keep up with peers. Anxiety is also the most common co-occurring condition and secondary characteristic </a:t>
            </a:r>
            <a:r>
              <a:rPr lang="en-US" sz="1800" dirty="0">
                <a:solidFill>
                  <a:srgbClr val="0070C0"/>
                </a:solidFill>
                <a:latin typeface="Arial" panose="020B0604020202020204" pitchFamily="34" charset="0"/>
                <a:ea typeface="Arial Unicode MS"/>
              </a:rPr>
              <a:t>of many disabilities,</a:t>
            </a:r>
            <a:r>
              <a:rPr lang="en-US" sz="1800" dirty="0">
                <a:solidFill>
                  <a:srgbClr val="0070C0"/>
                </a:solidFill>
                <a:effectLst/>
                <a:latin typeface="Arial" panose="020B0604020202020204" pitchFamily="34" charset="0"/>
                <a:ea typeface="Arial Unicode MS"/>
              </a:rPr>
              <a:t> with a prevalence rate of around 40% of those with an ASD. Due to its impact on many disabilities, when anxiety in students is recognized and treated, it reduces social withdrawal and repetitive behaviors. However, if left untreated, unfortunately, it can lead to other behavioral issues like aggression and self-injurious behaviors or additional internalizing symptoms such as depression (Ascherman &amp; Shaftel, 2017). </a:t>
            </a:r>
          </a:p>
          <a:p>
            <a:r>
              <a:rPr lang="en-US" sz="1800" dirty="0">
                <a:solidFill>
                  <a:srgbClr val="0070C0"/>
                </a:solidFill>
                <a:effectLst/>
                <a:latin typeface="Arial" panose="020B0604020202020204" pitchFamily="34" charset="0"/>
                <a:ea typeface="Arial Unicode MS"/>
              </a:rPr>
              <a:t>There are several ways in which SLPs can help students address their anxiety and/or sensory issues.  One way is to work through the Sensory Funnel where sensory, emotional, and awareness is addressed before social and executive functioning deficits are (Asperger’s Experts, 2018).  Another is to teach mindfulness where the students learn to be “in the moment” and not worry about things that have not occurred yet (Brown, 2020). And finally, SLPs can work on organization and time management skills with their students, which is one of the areas that students seem to suffer with the most since 2020 due to Covid.  In working on ways to help reduce and/or eliminate anxiety in students, Segal (2017), a high school student with Asperger’s stated, “sometimes you have to get uncomfortable to get comfortable.”</a:t>
            </a:r>
            <a:endParaRPr lang="en-US" sz="1800" dirty="0">
              <a:solidFill>
                <a:srgbClr val="0070C0"/>
              </a:solidFill>
              <a:effectLst/>
              <a:latin typeface="Times New Roman" panose="02020603050405020304" pitchFamily="18" charset="0"/>
              <a:ea typeface="Arial Unicode MS"/>
            </a:endParaRPr>
          </a:p>
          <a:p>
            <a:endParaRPr lang="en-US" dirty="0"/>
          </a:p>
        </p:txBody>
      </p:sp>
    </p:spTree>
    <p:extLst>
      <p:ext uri="{BB962C8B-B14F-4D97-AF65-F5344CB8AC3E}">
        <p14:creationId xmlns:p14="http://schemas.microsoft.com/office/powerpoint/2010/main" val="1680525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733F-F8F8-4DD3-AEC1-6DE899C410BE}"/>
              </a:ext>
            </a:extLst>
          </p:cNvPr>
          <p:cNvSpPr>
            <a:spLocks noGrp="1"/>
          </p:cNvSpPr>
          <p:nvPr>
            <p:ph type="title"/>
          </p:nvPr>
        </p:nvSpPr>
        <p:spPr>
          <a:xfrm>
            <a:off x="1293813" y="76200"/>
            <a:ext cx="9601200" cy="1447800"/>
          </a:xfrm>
        </p:spPr>
        <p:txBody>
          <a:bodyPr>
            <a:normAutofit fontScale="90000"/>
          </a:bodyPr>
          <a:lstStyle/>
          <a:p>
            <a:pPr algn="ctr"/>
            <a:r>
              <a:rPr lang="en-US" b="1" dirty="0">
                <a:solidFill>
                  <a:srgbClr val="0070C0"/>
                </a:solidFill>
                <a:latin typeface="Arial" panose="020B0604020202020204" pitchFamily="34" charset="0"/>
                <a:cs typeface="Arial" panose="020B0604020202020204" pitchFamily="34" charset="0"/>
              </a:rPr>
              <a:t>Review of Literature on Issues Preventing Successful Transitions from High School to College and Beyond:</a:t>
            </a:r>
            <a:endParaRPr lang="en-US" dirty="0"/>
          </a:p>
        </p:txBody>
      </p:sp>
      <p:sp>
        <p:nvSpPr>
          <p:cNvPr id="3" name="Content Placeholder 2">
            <a:extLst>
              <a:ext uri="{FF2B5EF4-FFF2-40B4-BE49-F238E27FC236}">
                <a16:creationId xmlns:a16="http://schemas.microsoft.com/office/drawing/2014/main" id="{D28CA1CA-CFF3-497C-9E61-BF4DA7630118}"/>
              </a:ext>
            </a:extLst>
          </p:cNvPr>
          <p:cNvSpPr>
            <a:spLocks noGrp="1"/>
          </p:cNvSpPr>
          <p:nvPr>
            <p:ph idx="1"/>
          </p:nvPr>
        </p:nvSpPr>
        <p:spPr>
          <a:xfrm>
            <a:off x="1293813" y="1676400"/>
            <a:ext cx="9601200" cy="5065059"/>
          </a:xfrm>
        </p:spPr>
        <p:txBody>
          <a:bodyPr/>
          <a:lstStyle/>
          <a:p>
            <a:r>
              <a:rPr lang="en-US" sz="1800" dirty="0">
                <a:solidFill>
                  <a:srgbClr val="0070C0"/>
                </a:solidFill>
                <a:effectLst/>
                <a:latin typeface="Arial" panose="020B0604020202020204" pitchFamily="34" charset="0"/>
                <a:ea typeface="Arial Unicode MS"/>
              </a:rPr>
              <a:t>In recent years, there has been an increase in the number of students with seeking higher education.  </a:t>
            </a:r>
          </a:p>
          <a:p>
            <a:r>
              <a:rPr lang="en-US" sz="1800" dirty="0">
                <a:solidFill>
                  <a:srgbClr val="0070C0"/>
                </a:solidFill>
                <a:effectLst/>
                <a:latin typeface="Arial" panose="020B0604020202020204" pitchFamily="34" charset="0"/>
                <a:ea typeface="Arial Unicode MS"/>
              </a:rPr>
              <a:t>According to Barnhill (2016), about one-third of students graduate from high school and pursue higher education, however, only 20% of students with an ASD actually graduate from a four-year university. </a:t>
            </a:r>
          </a:p>
          <a:p>
            <a:r>
              <a:rPr lang="en-US" sz="1800" dirty="0">
                <a:solidFill>
                  <a:srgbClr val="0070C0"/>
                </a:solidFill>
                <a:effectLst/>
                <a:latin typeface="Arial" panose="020B0604020202020204" pitchFamily="34" charset="0"/>
                <a:ea typeface="Arial Unicode MS"/>
              </a:rPr>
              <a:t>In fact, Hedges et al. (2014) investigated the challenges faced by high school students regarding post-secondary success, and reported three themes that emerged from their focus groups: (1) inconsistencies in expectations, rules, and schedules across classes and among teachers along with inconsistencies in expectations between middle and high school, and home and school environments; (2) difficulties in connecting with peers, staff, and teachers due to limited communication; and (3) limited knowledge and understanding of ASD, and other disabilities, and the special education process among high school personnel. </a:t>
            </a:r>
          </a:p>
          <a:p>
            <a:r>
              <a:rPr lang="en-US" sz="1800" dirty="0">
                <a:solidFill>
                  <a:srgbClr val="0070C0"/>
                </a:solidFill>
                <a:effectLst/>
                <a:latin typeface="Arial" panose="020B0604020202020204" pitchFamily="34" charset="0"/>
                <a:ea typeface="Arial Unicode MS"/>
              </a:rPr>
              <a:t>Additional barriers to students’ success include limited research evidence that guides effective practices in intervention, and limited involvement of students in their IEP process (Griffin et al., 2014). It was also noted that high school IEPs focus heavily on academic skills with limited focus on actual skills essential for adult life. </a:t>
            </a:r>
            <a:endParaRPr lang="en-US" sz="1800" dirty="0">
              <a:solidFill>
                <a:srgbClr val="0070C0"/>
              </a:solidFill>
              <a:effectLst/>
              <a:latin typeface="Times New Roman" panose="02020603050405020304" pitchFamily="18" charset="0"/>
              <a:ea typeface="Arial Unicode MS"/>
            </a:endParaRPr>
          </a:p>
          <a:p>
            <a:endParaRPr lang="en-US" dirty="0"/>
          </a:p>
        </p:txBody>
      </p:sp>
    </p:spTree>
    <p:extLst>
      <p:ext uri="{BB962C8B-B14F-4D97-AF65-F5344CB8AC3E}">
        <p14:creationId xmlns:p14="http://schemas.microsoft.com/office/powerpoint/2010/main" val="67830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8F534-8343-4971-9310-40C17F4D6C62}"/>
              </a:ext>
            </a:extLst>
          </p:cNvPr>
          <p:cNvSpPr>
            <a:spLocks noGrp="1"/>
          </p:cNvSpPr>
          <p:nvPr>
            <p:ph type="title"/>
          </p:nvPr>
        </p:nvSpPr>
        <p:spPr>
          <a:xfrm>
            <a:off x="1293813" y="76200"/>
            <a:ext cx="9601200" cy="1447800"/>
          </a:xfrm>
        </p:spPr>
        <p:txBody>
          <a:bodyPr>
            <a:normAutofit fontScale="90000"/>
          </a:bodyPr>
          <a:lstStyle/>
          <a:p>
            <a:pPr algn="ctr"/>
            <a:r>
              <a:rPr lang="en-US" b="1" dirty="0">
                <a:solidFill>
                  <a:srgbClr val="0070C0"/>
                </a:solidFill>
                <a:latin typeface="Arial" panose="020B0604020202020204" pitchFamily="34" charset="0"/>
                <a:cs typeface="Arial" panose="020B0604020202020204" pitchFamily="34" charset="0"/>
              </a:rPr>
              <a:t>Review of Literature on Issues Preventing Successful Transitions from High School to College and Beyond:</a:t>
            </a:r>
            <a:endParaRPr lang="en-US" dirty="0"/>
          </a:p>
        </p:txBody>
      </p:sp>
      <p:sp>
        <p:nvSpPr>
          <p:cNvPr id="3" name="Content Placeholder 2">
            <a:extLst>
              <a:ext uri="{FF2B5EF4-FFF2-40B4-BE49-F238E27FC236}">
                <a16:creationId xmlns:a16="http://schemas.microsoft.com/office/drawing/2014/main" id="{4C74479D-F994-4CBD-AC3B-C8701017D546}"/>
              </a:ext>
            </a:extLst>
          </p:cNvPr>
          <p:cNvSpPr>
            <a:spLocks noGrp="1"/>
          </p:cNvSpPr>
          <p:nvPr>
            <p:ph idx="1"/>
          </p:nvPr>
        </p:nvSpPr>
        <p:spPr>
          <a:xfrm>
            <a:off x="1293813" y="1676400"/>
            <a:ext cx="9601200" cy="5105400"/>
          </a:xfrm>
        </p:spPr>
        <p:txBody>
          <a:bodyPr>
            <a:normAutofit lnSpcReduction="10000"/>
          </a:bodyPr>
          <a:lstStyle/>
          <a:p>
            <a:r>
              <a:rPr lang="en-US" sz="1800" dirty="0">
                <a:solidFill>
                  <a:srgbClr val="0070C0"/>
                </a:solidFill>
                <a:effectLst/>
                <a:latin typeface="Arial" panose="020B0604020202020204" pitchFamily="34" charset="0"/>
                <a:ea typeface="Arial Unicode MS"/>
              </a:rPr>
              <a:t>For many students with varying diagnosis, especially for those within a Level 1 ASD severity, the option of pursuing higher education after high school is a rewarding option. </a:t>
            </a:r>
          </a:p>
          <a:p>
            <a:r>
              <a:rPr lang="en-US" sz="1800" dirty="0">
                <a:solidFill>
                  <a:srgbClr val="0070C0"/>
                </a:solidFill>
                <a:effectLst/>
                <a:latin typeface="Arial" panose="020B0604020202020204" pitchFamily="34" charset="0"/>
                <a:ea typeface="Arial Unicode MS"/>
              </a:rPr>
              <a:t>According to the National Longitudinal Transition Study – 2 (NLTS-2) (Newman et al., 2012) that examined students in special education during high school and transition to adult life, 32% of the 11,000 participating students attended post-secondary education of some type. However, 40% of these individuals had no friends, 80% continued to live with their parents, only 6% attained competitive employment, and only 20% of students with ASD that enter a 4-year university, typically graduate. </a:t>
            </a:r>
          </a:p>
          <a:p>
            <a:r>
              <a:rPr lang="en-US" sz="1800" dirty="0">
                <a:solidFill>
                  <a:srgbClr val="0070C0"/>
                </a:solidFill>
                <a:effectLst/>
                <a:latin typeface="Arial" panose="020B0604020202020204" pitchFamily="34" charset="0"/>
                <a:ea typeface="Arial Unicode MS"/>
              </a:rPr>
              <a:t>To be successful in college, students with varying disabilities need extensive and ongoing supports in high school. Speech-language pathologists are among the most important personnel in high school that are equipped to address students’ underlying challenges in anxiety, social communication, self-advocacy, and executive functioning skills. </a:t>
            </a:r>
          </a:p>
          <a:p>
            <a:r>
              <a:rPr lang="en-US" sz="1800" dirty="0">
                <a:solidFill>
                  <a:srgbClr val="0070C0"/>
                </a:solidFill>
                <a:effectLst/>
                <a:latin typeface="Arial" panose="020B0604020202020204" pitchFamily="34" charset="0"/>
                <a:ea typeface="Arial Unicode MS"/>
              </a:rPr>
              <a:t>A solid transition assessment and a well-planned transition program that includes IEP goals on these pivotal skills are important for successful transition. Active involvement of students with previously stated disabilities in their transition plan is essential in determining individualized goals (Griffin et al., 2014). In addition, college preparatory skills, knowledge on disability accommodations, and an exploration and understanding of one’s own strengths and challenges are essential components of intervention. </a:t>
            </a:r>
            <a:endParaRPr lang="en-US" sz="1800" dirty="0">
              <a:solidFill>
                <a:srgbClr val="0070C0"/>
              </a:solidFill>
              <a:effectLst/>
              <a:latin typeface="Times New Roman" panose="02020603050405020304" pitchFamily="18" charset="0"/>
              <a:ea typeface="Arial Unicode MS"/>
            </a:endParaRPr>
          </a:p>
          <a:p>
            <a:endParaRPr lang="en-US" dirty="0"/>
          </a:p>
        </p:txBody>
      </p:sp>
    </p:spTree>
    <p:extLst>
      <p:ext uri="{BB962C8B-B14F-4D97-AF65-F5344CB8AC3E}">
        <p14:creationId xmlns:p14="http://schemas.microsoft.com/office/powerpoint/2010/main" val="298194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A84D6-F770-4BE8-BD2A-425889B42AC1}"/>
              </a:ext>
            </a:extLst>
          </p:cNvPr>
          <p:cNvSpPr>
            <a:spLocks noGrp="1"/>
          </p:cNvSpPr>
          <p:nvPr>
            <p:ph type="title"/>
          </p:nvPr>
        </p:nvSpPr>
        <p:spPr>
          <a:xfrm>
            <a:off x="1293813" y="76200"/>
            <a:ext cx="9601200" cy="1524000"/>
          </a:xfrm>
        </p:spPr>
        <p:txBody>
          <a:bodyPr>
            <a:normAutofit fontScale="90000"/>
          </a:bodyPr>
          <a:lstStyle/>
          <a:p>
            <a:pPr algn="ctr"/>
            <a:r>
              <a:rPr lang="en-US" b="1" dirty="0">
                <a:solidFill>
                  <a:srgbClr val="0070C0"/>
                </a:solidFill>
                <a:latin typeface="Arial" panose="020B0604020202020204" pitchFamily="34" charset="0"/>
                <a:cs typeface="Arial" panose="020B0604020202020204" pitchFamily="34" charset="0"/>
              </a:rPr>
              <a:t>Review of Literature on Issues Preventing Successful Transitions from High School to College and Beyond:</a:t>
            </a:r>
            <a:endParaRPr lang="en-US" dirty="0"/>
          </a:p>
        </p:txBody>
      </p:sp>
      <p:sp>
        <p:nvSpPr>
          <p:cNvPr id="3" name="Content Placeholder 2">
            <a:extLst>
              <a:ext uri="{FF2B5EF4-FFF2-40B4-BE49-F238E27FC236}">
                <a16:creationId xmlns:a16="http://schemas.microsoft.com/office/drawing/2014/main" id="{5068E986-117A-45D7-8318-72EB42CC6FB2}"/>
              </a:ext>
            </a:extLst>
          </p:cNvPr>
          <p:cNvSpPr>
            <a:spLocks noGrp="1"/>
          </p:cNvSpPr>
          <p:nvPr>
            <p:ph idx="1"/>
          </p:nvPr>
        </p:nvSpPr>
        <p:spPr>
          <a:xfrm>
            <a:off x="1293813" y="1676400"/>
            <a:ext cx="9601200" cy="5105400"/>
          </a:xfrm>
        </p:spPr>
        <p:txBody>
          <a:bodyPr>
            <a:normAutofit fontScale="92500" lnSpcReduction="20000"/>
          </a:bodyPr>
          <a:lstStyle/>
          <a:p>
            <a:r>
              <a:rPr lang="en-US" sz="1800" dirty="0">
                <a:solidFill>
                  <a:srgbClr val="0070C0"/>
                </a:solidFill>
                <a:effectLst/>
                <a:latin typeface="Arial" panose="020B0604020202020204" pitchFamily="34" charset="0"/>
                <a:ea typeface="Arial Unicode MS"/>
              </a:rPr>
              <a:t>While challenges of students with varying disabilities, especiall</a:t>
            </a:r>
            <a:r>
              <a:rPr lang="en-US" sz="1800" dirty="0">
                <a:solidFill>
                  <a:srgbClr val="0070C0"/>
                </a:solidFill>
                <a:latin typeface="Arial" panose="020B0604020202020204" pitchFamily="34" charset="0"/>
                <a:ea typeface="Arial Unicode MS"/>
              </a:rPr>
              <a:t>y those with an ASD, c</a:t>
            </a:r>
            <a:r>
              <a:rPr lang="en-US" sz="1800" dirty="0">
                <a:solidFill>
                  <a:srgbClr val="0070C0"/>
                </a:solidFill>
                <a:effectLst/>
                <a:latin typeface="Arial" panose="020B0604020202020204" pitchFamily="34" charset="0"/>
                <a:ea typeface="Arial Unicode MS"/>
              </a:rPr>
              <a:t>olleges/universities are not very different from those experienced in the high school setting. The absence of structured supports and the need for increased independence and self-advocacy, makes the college experience daunting. </a:t>
            </a:r>
          </a:p>
          <a:p>
            <a:r>
              <a:rPr lang="en-US" sz="1800" dirty="0">
                <a:solidFill>
                  <a:srgbClr val="0070C0"/>
                </a:solidFill>
                <a:effectLst/>
                <a:latin typeface="Arial" panose="020B0604020202020204" pitchFamily="34" charset="0"/>
                <a:ea typeface="Arial Unicode MS"/>
              </a:rPr>
              <a:t>Limited understanding of disabilities and secondary characteristics of anxiety among university faculty and staff and the increased demands of higher education can cause anxiety to be exacerbated among students in the absence of adequate supports in high school. </a:t>
            </a:r>
          </a:p>
          <a:p>
            <a:r>
              <a:rPr lang="en-US" sz="1800" dirty="0">
                <a:solidFill>
                  <a:srgbClr val="0070C0"/>
                </a:solidFill>
                <a:effectLst/>
                <a:latin typeface="Arial" panose="020B0604020202020204" pitchFamily="34" charset="0"/>
                <a:ea typeface="Arial Unicode MS"/>
              </a:rPr>
              <a:t>In contrast to K-12 education, post-secondary environments present low structure, limited predictability in schedule, novel social situations, and reduced supports in the classroom. Common legally mandated accommodations (e.g., extended time on tests, note takers, etc.) that support students with disabilities are not sufficient to support many of their needs and those with ASD in colleges/universities. </a:t>
            </a:r>
          </a:p>
          <a:p>
            <a:r>
              <a:rPr lang="en-US" sz="1800" dirty="0">
                <a:solidFill>
                  <a:srgbClr val="0070C0"/>
                </a:solidFill>
                <a:effectLst/>
                <a:latin typeface="Arial" panose="020B0604020202020204" pitchFamily="34" charset="0"/>
                <a:ea typeface="Arial Unicode MS"/>
              </a:rPr>
              <a:t>Factors that contribute to increased success among college students with disabilities, including those with ASD, include increased peer supports, self-advocacy, social communication, and executive functioning skills. While planning treatment for high school students with varying disabilities to prepare for college and university settings, clinicians need to consider: (1) client buy-in, (2) co-occurring challenges such as anxiety, depression, or other mental health concerns, and (3) relevance of treatment goals and activities in real-world settings including college ad work settings. Participatory clinical service delivery that involves clients as active decision makers in their clinical goals and activities is important (Santhanam &amp; Hewitt, 2020). Additionally, researching university-level programs for students’ needs that focus on increasing peer support and building awareness and knowledge of disabilities, especially those with anxiety and other mental health related concerns, among faculty and staff at colleges and universities is crucial to the success of high school students entering higher education. </a:t>
            </a:r>
            <a:endParaRPr lang="en-US" sz="1800" dirty="0">
              <a:solidFill>
                <a:srgbClr val="0070C0"/>
              </a:solidFill>
              <a:effectLst/>
              <a:latin typeface="Times New Roman" panose="02020603050405020304" pitchFamily="18" charset="0"/>
              <a:ea typeface="Arial Unicode MS"/>
            </a:endParaRPr>
          </a:p>
          <a:p>
            <a:endParaRPr lang="en-US" dirty="0"/>
          </a:p>
        </p:txBody>
      </p:sp>
    </p:spTree>
    <p:extLst>
      <p:ext uri="{BB962C8B-B14F-4D97-AF65-F5344CB8AC3E}">
        <p14:creationId xmlns:p14="http://schemas.microsoft.com/office/powerpoint/2010/main" val="12611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76200"/>
            <a:ext cx="9601200" cy="11430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Understand the Legal Shift (IDEA vs. ADA/Section 504):</a:t>
            </a:r>
            <a:endParaRPr lang="en-US" b="1" dirty="0">
              <a:solidFill>
                <a:srgbClr val="0070C0"/>
              </a:solidFill>
            </a:endParaRPr>
          </a:p>
        </p:txBody>
      </p:sp>
      <p:sp>
        <p:nvSpPr>
          <p:cNvPr id="14" name="Content Placeholder 13"/>
          <p:cNvSpPr>
            <a:spLocks noGrp="1"/>
          </p:cNvSpPr>
          <p:nvPr>
            <p:ph idx="1"/>
          </p:nvPr>
        </p:nvSpPr>
        <p:spPr>
          <a:xfrm>
            <a:off x="1293813" y="1219200"/>
            <a:ext cx="9601200" cy="5562600"/>
          </a:xfrm>
        </p:spPr>
        <p:txBody>
          <a:bodyPr>
            <a:normAutofit fontScale="70000" lnSpcReduction="20000"/>
          </a:bodyPr>
          <a:lstStyle/>
          <a:p>
            <a:pPr marL="285750" indent="-285750"/>
            <a:r>
              <a:rPr lang="en-US" sz="21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High school is governed by the Individuals with Disabilities Education Act (IDEA), which mandates the school to provide a Free and Appropriate Public Education (FAPE) and ensures student success. </a:t>
            </a:r>
          </a:p>
          <a:p>
            <a:pPr marL="285750" indent="-285750"/>
            <a:r>
              <a:rPr lang="en-US" sz="21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 college, students have the Americans with Disabilities Act (ADA) and Section 504 of the Rehabilitation Act apply. These laws ensure equal access, not necessarily success, and the college is not required to fundamentally alter its programs or curriculum.</a:t>
            </a:r>
          </a:p>
          <a:p>
            <a:r>
              <a:rPr lang="en-US" sz="2100" dirty="0">
                <a:solidFill>
                  <a:srgbClr val="0070C0"/>
                </a:solidFill>
                <a:latin typeface="Arial" panose="020B0604020202020204" pitchFamily="34" charset="0"/>
                <a:ea typeface="Times New Roman" panose="02020603050405020304" pitchFamily="18" charset="0"/>
                <a:cs typeface="Arial" panose="020B0604020202020204" pitchFamily="34" charset="0"/>
              </a:rPr>
              <a:t>High School is under IDEA/504 Subpart D whereas Colleges/Universities are under ADA/504 Subpart E</a:t>
            </a:r>
          </a:p>
          <a:p>
            <a:r>
              <a:rPr lang="en-US" sz="21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Colleges provide reasonable accommodations (e.g., extended assignment/test time, note-taking assistance) that give equal access, but does not fundamentally alter course requirements as they are not required to provide core modifications that change the essential nature of a course or program.  </a:t>
            </a:r>
          </a:p>
          <a:p>
            <a:r>
              <a:rPr lang="en-US" sz="21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fundamental difference is that high school modifies what the student learns to guarantee success, whereas colleges and universities only accommodate how a student learns to guarantee equal access. Higher education institutions are not governed by the Individuals with Disabilities Education Act (IDEA), colleges and universities are legally forbidden from making “fundamental alterations” to course curriculum or grading standards.</a:t>
            </a:r>
          </a:p>
          <a:p>
            <a:r>
              <a:rPr lang="en-US" sz="2100" dirty="0">
                <a:solidFill>
                  <a:srgbClr val="0070C0"/>
                </a:solidFill>
                <a:latin typeface="Arial" panose="020B0604020202020204" pitchFamily="34" charset="0"/>
                <a:ea typeface="Times New Roman" panose="02020603050405020304" pitchFamily="18" charset="0"/>
                <a:cs typeface="Arial" panose="020B0604020202020204" pitchFamily="34" charset="0"/>
              </a:rPr>
              <a:t>Modifications in high school that are not present in college: </a:t>
            </a:r>
          </a:p>
          <a:p>
            <a:pPr lvl="1"/>
            <a:r>
              <a:rPr lang="en-US" dirty="0">
                <a:solidFill>
                  <a:srgbClr val="0070C0"/>
                </a:solidFill>
                <a:latin typeface="Arial" panose="020B0604020202020204" pitchFamily="34" charset="0"/>
                <a:ea typeface="Times New Roman" panose="02020603050405020304" pitchFamily="18" charset="0"/>
                <a:cs typeface="Arial" panose="020B0604020202020204" pitchFamily="34" charset="0"/>
              </a:rPr>
              <a:t>Curriculum modifications (fundamentally changing curriculum standards such as simplifying reading materials, fewer homework assignments, alternative projects); </a:t>
            </a:r>
          </a:p>
          <a:p>
            <a:pPr lvl="1"/>
            <a:r>
              <a:rPr lang="en-US" dirty="0">
                <a:solidFill>
                  <a:srgbClr val="0070C0"/>
                </a:solidFill>
                <a:latin typeface="Arial" panose="020B0604020202020204" pitchFamily="34" charset="0"/>
                <a:ea typeface="Times New Roman" panose="02020603050405020304" pitchFamily="18" charset="0"/>
                <a:cs typeface="Arial" panose="020B0604020202020204" pitchFamily="34" charset="0"/>
              </a:rPr>
              <a:t>Modifying tests and grading standards (evaluations based upon efforts and customizable progress such as altered testing formats, reduced test questions, grading on a curve/differentiating standards, and test retakes)</a:t>
            </a:r>
          </a:p>
          <a:p>
            <a:pPr lvl="1"/>
            <a:r>
              <a:rPr lang="en-US"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Personal supports and structural supports whereas high schools provide active, individualized care to guide a student through the day, colleges/universities provide “equal access,” meaning they provide tools but does not manage the student’s personal routine (personal tutors or aids, extended deadlines for general assignments, independent study/resource rooms)</a:t>
            </a:r>
          </a:p>
          <a:p>
            <a:pPr lvl="1"/>
            <a:endPar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274320" lvl="1" indent="0">
              <a:buNone/>
            </a:pPr>
            <a:r>
              <a:rPr lang="en-US" sz="2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**if this is part of the college’s/university’s Student Disability Services program, then there will either be a worker or peer buddy in which to provide these supports)</a:t>
            </a:r>
          </a:p>
          <a:p>
            <a:pPr marL="285750" indent="-285750"/>
            <a:endPar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11430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Parental Role Changes Significantly (FERPA):</a:t>
            </a:r>
            <a:endParaRPr lang="en-US" b="1" dirty="0">
              <a:solidFill>
                <a:srgbClr val="0070C0"/>
              </a:solidFill>
            </a:endParaRPr>
          </a:p>
        </p:txBody>
      </p:sp>
      <p:sp>
        <p:nvSpPr>
          <p:cNvPr id="4" name="Content Placeholder 3">
            <a:extLst>
              <a:ext uri="{FF2B5EF4-FFF2-40B4-BE49-F238E27FC236}">
                <a16:creationId xmlns:a16="http://schemas.microsoft.com/office/drawing/2014/main" id="{A3D4BCF8-5CA6-49AB-8BCB-FD1AD3BBA39A}"/>
              </a:ext>
            </a:extLst>
          </p:cNvPr>
          <p:cNvSpPr>
            <a:spLocks noGrp="1"/>
          </p:cNvSpPr>
          <p:nvPr>
            <p:ph idx="1"/>
          </p:nvPr>
        </p:nvSpPr>
        <p:spPr>
          <a:xfrm>
            <a:off x="1293813" y="1295400"/>
            <a:ext cx="9601200" cy="5410200"/>
          </a:xfrm>
        </p:spPr>
        <p:txBody>
          <a:bodyPr>
            <a:normAutofit fontScale="85000" lnSpcReduction="20000"/>
          </a:bodyPr>
          <a:lstStyle/>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Family Educational Rights and Privacy Act (FERPA) means that all of your student's educational records (grades, progress, etc.) and health information are confidential to them once they are in college. </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You will not have access without their explicit, signed consent (a FERPA waiver and potentially a Medical Power of Attorney are highly recommended). The website for this form is: </a:t>
            </a:r>
            <a:r>
              <a:rPr lang="en-US" sz="18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http://studentprivacy.ed.gov/resources/model-form-disclosure-parents-dependent-students-and-consent-form-disclosure-parents</a:t>
            </a:r>
            <a:endParaRPr lang="en-US" sz="18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FERPA Release Form (Academic and Financial):  regarding of disability status, this is the most common and essential document, and what you need to know: where to find it (registrar’s office), what it does (allows university staff to discuss grades, GPA, class attendance, behavioral records, tuition bills), crucial detail (a student can decide what he/she shares with parent/guardian)</a:t>
            </a:r>
          </a:p>
          <a:p>
            <a:r>
              <a:rPr lang="en-US"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Student Disability Services (SDS) Specific Release:  FERPA does not always cover highly sensitive disability records so here is what you need to know: where to find it (Office of Student Disabilities), what is does (allows disability coordinators to talk to parent/guardian about accommodated testing, housing adjustments, and assistive technology if necessary), why it matters (without this release form, disability staff cannot even confirm that the student is a student within their office)</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HIPAA Authorization Form (Medical and Mental Health):  when a student accesses a health clinic or counseling center on campus, their records are kept confidential by HIPAA and strict confidentiality laws so here is what you need to know: where to find it (campus student health center and counseling office), what it does (allows doctors, nurses, or therapists to share medical diagnosis, treatment plans, and/or mental health updates with parents), emergency exception (in absolute medical emergency where student is unable to give consent, this form allows doctors to share vital safety information and emergency contacts without a form)</a:t>
            </a:r>
          </a:p>
          <a:p>
            <a:r>
              <a:rPr lang="en-US"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Medical Power of Attorney (For Severe Needs):  this is a separate legal document that families of students with severe needs establish before a student’s freshman year and what you need to know:  where to find it (only prepared by a family law or estate attorney), what it does (designates parent as the healthcare proxy, legally allowing them to make medical decisions if the student becomes incapacitated  or unable to make choices for himself/herself.</a:t>
            </a:r>
            <a:endPar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58567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9144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Self-Advocacy is Essential:</a:t>
            </a:r>
            <a:endParaRPr lang="en-US" b="1" dirty="0">
              <a:solidFill>
                <a:srgbClr val="0070C0"/>
              </a:solidFill>
            </a:endParaRPr>
          </a:p>
        </p:txBody>
      </p:sp>
      <p:sp>
        <p:nvSpPr>
          <p:cNvPr id="5" name="Content Placeholder 4"/>
          <p:cNvSpPr>
            <a:spLocks noGrp="1"/>
          </p:cNvSpPr>
          <p:nvPr>
            <p:ph idx="1"/>
          </p:nvPr>
        </p:nvSpPr>
        <p:spPr>
          <a:xfrm>
            <a:off x="1293813" y="1143000"/>
            <a:ext cx="9601200" cy="5562600"/>
          </a:xfrm>
        </p:spPr>
        <p:txBody>
          <a:bodyPr>
            <a:normAutofit lnSpcReduction="10000"/>
          </a:bodyPr>
          <a:lstStyle/>
          <a:p>
            <a:pPr marL="285750" indent="-285750"/>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 high school, the school identifies the student and arranges services. In college, the student is responsible for self-identifying, disclosing their disability to the Disability Student Services Office (DSSO), and requesting accommodations. </a:t>
            </a:r>
          </a:p>
          <a:p>
            <a:pPr marL="285750" indent="-285750"/>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Encourage them to practice communicating their needs clearly and directly with professors and DSO staff.</a:t>
            </a:r>
          </a:p>
          <a:p>
            <a:pPr marL="285750" indent="-285750"/>
            <a:r>
              <a:rPr lang="en-US"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Self-Advocacy during High School:</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Have student fully understand their disability, their needs, and their strengths and weaknesses as a result</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Go over all IEP documentation so the student fully understands their plan</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Allow student to ask questions for further clarification</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Ask if student wants to speak on his/her behalf during meetings</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Participate in all IEP meetings</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Role play with student holding IEP meetings</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Allow student to ask questions for further clarification</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Encourage student to actively participate in all IEP meetings</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Role play with student holding their IEP meeting</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Allow student to ask questions for further clarification</a:t>
            </a:r>
          </a:p>
          <a:p>
            <a:pPr marL="564832" lvl="1" indent="-285750"/>
            <a:r>
              <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rPr>
              <a:t>Support student and interject when asked to support student fully advocating for himself/herself</a:t>
            </a:r>
          </a:p>
          <a:p>
            <a:pPr marL="564832" lvl="1" indent="-285750"/>
            <a:endPar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564832" lvl="1" indent="-285750"/>
            <a:endParaRPr lang="en-US" sz="1400"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279082" lvl="1" indent="0">
              <a:buNone/>
            </a:pPr>
            <a:r>
              <a:rPr lang="en-US" sz="3200" b="1" dirty="0">
                <a:solidFill>
                  <a:srgbClr val="0070C0"/>
                </a:solidFill>
                <a:latin typeface="Arial" panose="020B0604020202020204" pitchFamily="34" charset="0"/>
                <a:ea typeface="Times New Roman" panose="02020603050405020304" pitchFamily="18" charset="0"/>
                <a:cs typeface="Arial" panose="020B0604020202020204" pitchFamily="34" charset="0"/>
              </a:rPr>
              <a:t>***HELP YOUR STUDENT THRIVE AND SOAR</a:t>
            </a:r>
          </a:p>
          <a:p>
            <a:pPr marL="564832" lvl="1" indent="-285750"/>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2313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152400"/>
            <a:ext cx="9601200" cy="1219200"/>
          </a:xfrm>
        </p:spPr>
        <p:txBody>
          <a:bodyPr/>
          <a:lstStyle/>
          <a:p>
            <a:pPr algn="ctr"/>
            <a:r>
              <a:rPr lang="en-US" sz="3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Disability Student Services Office (DSSO) is the Key Contact:</a:t>
            </a:r>
            <a:endParaRPr lang="en-US" b="1" dirty="0">
              <a:solidFill>
                <a:srgbClr val="0070C0"/>
              </a:solidFill>
            </a:endParaRPr>
          </a:p>
        </p:txBody>
      </p:sp>
      <p:sp>
        <p:nvSpPr>
          <p:cNvPr id="5" name="Content Placeholder 4"/>
          <p:cNvSpPr>
            <a:spLocks noGrp="1"/>
          </p:cNvSpPr>
          <p:nvPr>
            <p:ph idx="1"/>
          </p:nvPr>
        </p:nvSpPr>
        <p:spPr>
          <a:xfrm>
            <a:off x="1293813" y="1676400"/>
            <a:ext cx="9601200" cy="5029200"/>
          </a:xfrm>
        </p:spPr>
        <p:txBody>
          <a:bodyPr>
            <a:normAutofit lnSpcReduction="10000"/>
          </a:bodyPr>
          <a:lstStyle/>
          <a:p>
            <a:pPr marL="285750" indent="-285750"/>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The DSSO (sometimes called the Office of Accessible Education or similar title) is the central point of contact for all disability-related support. </a:t>
            </a:r>
          </a:p>
          <a:p>
            <a:pPr marL="285750" indent="-285750"/>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Your student must register with this office and provide the necessary documentation to receive accommodations.</a:t>
            </a:r>
          </a:p>
          <a:p>
            <a:r>
              <a:rPr lang="en-US" sz="18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Ensure your student has current and relevant documentation for their college and university, such as:</a:t>
            </a:r>
          </a:p>
          <a:p>
            <a:pPr lvl="1"/>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A comprehensive medical or psychological evaluation: this is the most critical, must be on official letterhead, signed by a licensed specialist and must contain the following:  a clear diagnosis, diagnostic criteria, current status (under 3 to 5 years old)</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Proof of “Functional Limitations”: documentation can not just be a diagnosis, but must explicitly explain </a:t>
            </a:r>
            <a:r>
              <a:rPr lang="en-US" sz="16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how the disability affects the student’s ability to learn and live on campus</a:t>
            </a:r>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major live activities affected, severity and frequency, the “why” behind requests</a:t>
            </a:r>
          </a:p>
          <a:p>
            <a:pPr lvl="1"/>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Past educational records (IEP or 504 plans): these are excellent supporting evidence documents, however those are rarely accepted as the standalone proofs for a student’s requests for services due to what they provide (history of accommodations) and what they lack (raw clinical data, adult test scores, formal medical diagnosis)</a:t>
            </a:r>
          </a:p>
          <a:p>
            <a:pPr lvl="1"/>
            <a:r>
              <a:rPr lang="en-US" sz="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Student’s Self-Report (Intake Forms): because the college/university sees the student as an adult and active participant in the process of requests, the student will be required to submit: a formal request in application, a personal statement</a:t>
            </a:r>
          </a:p>
          <a:p>
            <a:pPr marL="285750" indent="-285750"/>
            <a:endParaRPr lang="en-US" sz="1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54747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3.xml><?xml version="1.0" encoding="utf-8"?>
<ds:datastoreItem xmlns:ds="http://schemas.openxmlformats.org/officeDocument/2006/customXml" ds:itemID="{0F249165-F638-412C-8E0A-DFB7045CA2E0}">
  <ds:schemaRefs>
    <ds:schemaRef ds:uri="4873beb7-5857-4685-be1f-d57550cc96cc"/>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5270</TotalTime>
  <Words>5935</Words>
  <Application>Microsoft Office PowerPoint</Application>
  <PresentationFormat>Custom</PresentationFormat>
  <Paragraphs>151</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Euphemia</vt:lpstr>
      <vt:lpstr>Helvetica Neue</vt:lpstr>
      <vt:lpstr>Times</vt:lpstr>
      <vt:lpstr>Times New Roman</vt:lpstr>
      <vt:lpstr>Serenity 16x9</vt:lpstr>
      <vt:lpstr>Transition from High School to BEYOND </vt:lpstr>
      <vt:lpstr>Review of Literature on Issues Preventing Successful Transitions from High School to College and Beyond:</vt:lpstr>
      <vt:lpstr>Review of Literature on Issues Preventing Successful Transitions from High School to College and Beyond:</vt:lpstr>
      <vt:lpstr>Review of Literature on Issues Preventing Successful Transitions from High School to College and Beyond:</vt:lpstr>
      <vt:lpstr>Review of Literature on Issues Preventing Successful Transitions from High School to College and Beyond:</vt:lpstr>
      <vt:lpstr>Understand the Legal Shift (IDEA vs. ADA/Section 504):</vt:lpstr>
      <vt:lpstr>Parental Role Changes Significantly (FERPA):</vt:lpstr>
      <vt:lpstr>Self-Advocacy is Essential:</vt:lpstr>
      <vt:lpstr>Disability Student Services Office (DSSO) is the Key Contact:</vt:lpstr>
      <vt:lpstr>Documentation Requirements Differ:</vt:lpstr>
      <vt:lpstr>Accommodations, Not Modifications:</vt:lpstr>
      <vt:lpstr>Encourage Independence:</vt:lpstr>
      <vt:lpstr>The Student Manages Their Health and Well-being:</vt:lpstr>
      <vt:lpstr>Proactive and Early Planning is Crucial:</vt:lpstr>
      <vt:lpstr>Emotional Support is Key:</vt:lpstr>
      <vt:lpstr>Find the right SUPPORT for your STUDENT</vt:lpstr>
      <vt:lpstr>Key TAKEAWAYS from supporting my Students and their Families for almost 30 years</vt:lpstr>
      <vt:lpstr>References:</vt:lpstr>
      <vt:lpstr>Contact Me to Help Me, HELP YOU : Kami Rowland, MS, CCC-SLP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Rowland, Kamela</dc:creator>
  <cp:lastModifiedBy>Rowland, Kamela</cp:lastModifiedBy>
  <cp:revision>55</cp:revision>
  <dcterms:created xsi:type="dcterms:W3CDTF">2026-07-03T03:12:27Z</dcterms:created>
  <dcterms:modified xsi:type="dcterms:W3CDTF">2026-07-06T19:02:28Z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